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Noto Sans T Chinese Bold" panose="020B0800000000000000" pitchFamily="34" charset="-128"/>
      <p:regular r:id="rId23"/>
      <p:bold r:id="rId24"/>
    </p:embeddedFont>
    <p:embeddedFont>
      <p:font typeface="Calibri" panose="020F0502020204030204" pitchFamily="34" charset="0"/>
      <p:regular r:id="rId25"/>
      <p:bold r:id="rId26"/>
      <p:italic r:id="rId27"/>
      <p:boldItalic r:id="rId28"/>
    </p:embeddedFont>
    <p:embeddedFont>
      <p:font typeface="Kollektif" panose="020B0604020101010102" pitchFamily="34" charset="77"/>
      <p:regular r:id="rId29"/>
    </p:embeddedFont>
    <p:embeddedFont>
      <p:font typeface="Open Sans Bold" panose="020B0806030504020204" pitchFamily="34" charset="0"/>
      <p:regular r:id="rId30"/>
      <p:bold r:id="rId31"/>
    </p:embeddedFont>
    <p:embeddedFont>
      <p:font typeface="Source Sans Pro" panose="020B0503030403020204" pitchFamily="34" charset="0"/>
      <p:regular r:id="rId32"/>
      <p:bold r:id="rId33"/>
      <p:italic r:id="rId34"/>
      <p:boldItalic r:id="rId35"/>
    </p:embeddedFont>
    <p:embeddedFont>
      <p:font typeface="TT Commons Pro" panose="020B0103030102020204" pitchFamily="34" charset="77"/>
      <p:regular r:id="rId36"/>
    </p:embeddedFont>
    <p:embeddedFont>
      <p:font typeface="TT Commons Pro Bold" panose="020B0103030102020204" pitchFamily="34" charset="77"/>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62744" autoAdjust="0"/>
  </p:normalViewPr>
  <p:slideViewPr>
    <p:cSldViewPr>
      <p:cViewPr varScale="1">
        <p:scale>
          <a:sx n="46" d="100"/>
          <a:sy n="46" d="100"/>
        </p:scale>
        <p:origin x="220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patient will be assigned to a therapist, and they will set up their goals together, discuss what is the appropriate intervention for the patient, such as pharmacotherapy, </a:t>
            </a:r>
            <a:r>
              <a:rPr lang="en-US" dirty="0" err="1"/>
              <a:t>psycotherapy</a:t>
            </a:r>
            <a:r>
              <a:rPr lang="en-US" dirty="0"/>
              <a:t> or lifestyle adjustment.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0D0D0D"/>
                </a:solidFill>
                <a:effectLst/>
                <a:latin typeface="Söhne"/>
              </a:rPr>
              <a:t>A strong therapeutic alliance is characterized by trust, mutual understanding, and agreement on treatment goals between the therapist and the patient. </a:t>
            </a:r>
            <a:endParaRPr lang="en-TW"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57356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TW" dirty="0"/>
              <a:t>Furthermore, flagging risky patients is also an important issue.</a:t>
            </a: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38998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0D0D0D"/>
                </a:solidFill>
                <a:effectLst/>
                <a:latin typeface="Söhne"/>
              </a:rPr>
              <a:t>Here why Greenspace comes</a:t>
            </a:r>
            <a:endParaRPr lang="en-TW"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851653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TW" dirty="0"/>
              <a:t>16 questions </a:t>
            </a:r>
          </a:p>
          <a:p>
            <a:r>
              <a:rPr lang="en-US" dirty="0"/>
              <a:t>It measure h</a:t>
            </a:r>
            <a:r>
              <a:rPr lang="en-TW" dirty="0"/>
              <a:t>ow the patient feel about the therapist.</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455678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14945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TW" dirty="0"/>
              <a:t>Identify risky patients </a:t>
            </a:r>
          </a:p>
          <a:p>
            <a:r>
              <a:rPr lang="en-TW" dirty="0"/>
              <a:t>It is better to provide therapist some insights what they should do next to improve patient outcome</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782310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factors predict or influence relationship between a patient and their therapist, also known as Therapeutic Alliance? Using this information, can the system recommend a new therapist for the patient or make suggestions for the current therapist to improve Therapeutic Alliance? </a:t>
            </a:r>
          </a:p>
          <a:p>
            <a:endParaRPr lang="en-US"/>
          </a:p>
          <a:p>
            <a:r>
              <a:rPr lang="en-US"/>
              <a:t>A similar problem would be to determine if there are high risk patients that the therapist should focus on. A potential solution would be to come up with a way to sort risky patients, defined by worsening scores (positive or negative depending on assessment) or disengagement. Look for actionable insights for the therapist about what to do with these patients based on success of other actions and correlations.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5196823" y="2843261"/>
            <a:ext cx="7894354" cy="4552547"/>
          </a:xfrm>
          <a:custGeom>
            <a:avLst/>
            <a:gdLst/>
            <a:ahLst/>
            <a:cxnLst/>
            <a:rect l="l" t="t" r="r" b="b"/>
            <a:pathLst>
              <a:path w="7894354" h="4552547">
                <a:moveTo>
                  <a:pt x="0" y="0"/>
                </a:moveTo>
                <a:lnTo>
                  <a:pt x="7894354" y="0"/>
                </a:lnTo>
                <a:lnTo>
                  <a:pt x="7894354" y="4552547"/>
                </a:lnTo>
                <a:lnTo>
                  <a:pt x="0" y="4552547"/>
                </a:lnTo>
                <a:lnTo>
                  <a:pt x="0" y="0"/>
                </a:lnTo>
                <a:close/>
              </a:path>
            </a:pathLst>
          </a:custGeom>
          <a:blipFill>
            <a:blip r:embed="rId2"/>
            <a:stretch>
              <a:fillRect t="-75945" b="-84162"/>
            </a:stretch>
          </a:blipFill>
        </p:spPr>
        <p:txBody>
          <a:bodyPr/>
          <a:lstStyle/>
          <a:p>
            <a:endParaRPr lang="en-TW"/>
          </a:p>
        </p:txBody>
      </p:sp>
      <p:sp>
        <p:nvSpPr>
          <p:cNvPr id="3" name="TextBox 3"/>
          <p:cNvSpPr txBox="1"/>
          <p:nvPr/>
        </p:nvSpPr>
        <p:spPr>
          <a:xfrm>
            <a:off x="1028700" y="1084441"/>
            <a:ext cx="16904129" cy="1581658"/>
          </a:xfrm>
          <a:prstGeom prst="rect">
            <a:avLst/>
          </a:prstGeom>
        </p:spPr>
        <p:txBody>
          <a:bodyPr lIns="0" tIns="0" rIns="0" bIns="0" rtlCol="0" anchor="t">
            <a:spAutoFit/>
          </a:bodyPr>
          <a:lstStyle/>
          <a:p>
            <a:pPr algn="ctr">
              <a:lnSpc>
                <a:spcPts val="10768"/>
              </a:lnSpc>
            </a:pPr>
            <a:r>
              <a:rPr lang="en-US" sz="9789">
                <a:solidFill>
                  <a:srgbClr val="FFFFFF"/>
                </a:solidFill>
                <a:latin typeface="Kollektif"/>
              </a:rPr>
              <a:t>Capstone Project Presentation</a:t>
            </a:r>
          </a:p>
        </p:txBody>
      </p:sp>
      <p:sp>
        <p:nvSpPr>
          <p:cNvPr id="4" name="TextBox 4"/>
          <p:cNvSpPr txBox="1"/>
          <p:nvPr/>
        </p:nvSpPr>
        <p:spPr>
          <a:xfrm>
            <a:off x="2015126" y="6324085"/>
            <a:ext cx="14257748" cy="2808461"/>
          </a:xfrm>
          <a:prstGeom prst="rect">
            <a:avLst/>
          </a:prstGeom>
        </p:spPr>
        <p:txBody>
          <a:bodyPr lIns="0" tIns="0" rIns="0" bIns="0" rtlCol="0" anchor="t">
            <a:spAutoFit/>
          </a:bodyPr>
          <a:lstStyle/>
          <a:p>
            <a:pPr algn="ctr">
              <a:lnSpc>
                <a:spcPts val="7909"/>
              </a:lnSpc>
            </a:pPr>
            <a:r>
              <a:rPr lang="en-US" sz="6000" dirty="0">
                <a:solidFill>
                  <a:srgbClr val="FFFFFF"/>
                </a:solidFill>
                <a:latin typeface="Kollektif"/>
              </a:rPr>
              <a:t>Greenspace Mental Health</a:t>
            </a:r>
          </a:p>
          <a:p>
            <a:pPr algn="ctr">
              <a:lnSpc>
                <a:spcPts val="7029"/>
              </a:lnSpc>
            </a:pPr>
            <a:r>
              <a:rPr lang="en-US" sz="6000" dirty="0">
                <a:solidFill>
                  <a:srgbClr val="FFFFFF"/>
                </a:solidFill>
                <a:latin typeface="Kollektif"/>
              </a:rPr>
              <a:t>Group 3</a:t>
            </a:r>
          </a:p>
          <a:p>
            <a:pPr algn="ctr">
              <a:lnSpc>
                <a:spcPts val="7029"/>
              </a:lnSpc>
            </a:pPr>
            <a:r>
              <a:rPr lang="en-US" sz="6000" dirty="0">
                <a:solidFill>
                  <a:srgbClr val="FFFFFF"/>
                </a:solidFill>
                <a:latin typeface="Kollektif"/>
              </a:rPr>
              <a:t>Therapeutic Alliance</a:t>
            </a:r>
          </a:p>
        </p:txBody>
      </p:sp>
      <p:grpSp>
        <p:nvGrpSpPr>
          <p:cNvPr id="5" name="Group 5"/>
          <p:cNvGrpSpPr/>
          <p:nvPr/>
        </p:nvGrpSpPr>
        <p:grpSpPr>
          <a:xfrm>
            <a:off x="13327654" y="3876518"/>
            <a:ext cx="4781091" cy="2580997"/>
            <a:chOff x="0" y="0"/>
            <a:chExt cx="6374788" cy="3441330"/>
          </a:xfrm>
        </p:grpSpPr>
        <p:sp>
          <p:nvSpPr>
            <p:cNvPr id="6" name="TextBox 6"/>
            <p:cNvSpPr txBox="1"/>
            <p:nvPr/>
          </p:nvSpPr>
          <p:spPr>
            <a:xfrm>
              <a:off x="0" y="0"/>
              <a:ext cx="6374788" cy="756911"/>
            </a:xfrm>
            <a:prstGeom prst="rect">
              <a:avLst/>
            </a:prstGeom>
          </p:spPr>
          <p:txBody>
            <a:bodyPr lIns="0" tIns="0" rIns="0" bIns="0" rtlCol="0" anchor="t">
              <a:spAutoFit/>
            </a:bodyPr>
            <a:lstStyle/>
            <a:p>
              <a:pPr algn="ctr">
                <a:lnSpc>
                  <a:spcPts val="4535"/>
                </a:lnSpc>
              </a:pPr>
              <a:r>
                <a:rPr lang="en-US" sz="3779">
                  <a:solidFill>
                    <a:srgbClr val="FFFFFF"/>
                  </a:solidFill>
                  <a:latin typeface="TT Commons Pro Bold"/>
                </a:rPr>
                <a:t>Group Member</a:t>
              </a:r>
            </a:p>
          </p:txBody>
        </p:sp>
        <p:sp>
          <p:nvSpPr>
            <p:cNvPr id="7" name="TextBox 7"/>
            <p:cNvSpPr txBox="1"/>
            <p:nvPr/>
          </p:nvSpPr>
          <p:spPr>
            <a:xfrm>
              <a:off x="0" y="1004445"/>
              <a:ext cx="6374788" cy="2436884"/>
            </a:xfrm>
            <a:prstGeom prst="rect">
              <a:avLst/>
            </a:prstGeom>
          </p:spPr>
          <p:txBody>
            <a:bodyPr lIns="0" tIns="0" rIns="0" bIns="0" rtlCol="0" anchor="t">
              <a:spAutoFit/>
            </a:bodyPr>
            <a:lstStyle/>
            <a:p>
              <a:pPr algn="ctr">
                <a:lnSpc>
                  <a:spcPts val="3663"/>
                </a:lnSpc>
              </a:pPr>
              <a:r>
                <a:rPr lang="en-US" sz="3052" dirty="0" err="1">
                  <a:solidFill>
                    <a:srgbClr val="FFFFFF"/>
                  </a:solidFill>
                  <a:latin typeface="TT Commons Pro"/>
                </a:rPr>
                <a:t>Kohsin</a:t>
              </a:r>
              <a:r>
                <a:rPr lang="en-US" sz="3052" dirty="0">
                  <a:solidFill>
                    <a:srgbClr val="FFFFFF"/>
                  </a:solidFill>
                  <a:latin typeface="TT Commons Pro"/>
                </a:rPr>
                <a:t> Chen</a:t>
              </a:r>
            </a:p>
            <a:p>
              <a:pPr algn="ctr">
                <a:lnSpc>
                  <a:spcPts val="3663"/>
                </a:lnSpc>
              </a:pPr>
              <a:r>
                <a:rPr lang="en-US" sz="3052" dirty="0" err="1">
                  <a:solidFill>
                    <a:srgbClr val="FFFFFF"/>
                  </a:solidFill>
                  <a:latin typeface="TT Commons Pro"/>
                </a:rPr>
                <a:t>Zerui</a:t>
              </a:r>
              <a:r>
                <a:rPr lang="en-US" sz="3052" dirty="0">
                  <a:solidFill>
                    <a:srgbClr val="FFFFFF"/>
                  </a:solidFill>
                  <a:latin typeface="TT Commons Pro"/>
                </a:rPr>
                <a:t> Zhang</a:t>
              </a:r>
            </a:p>
            <a:p>
              <a:pPr algn="ctr">
                <a:lnSpc>
                  <a:spcPts val="3663"/>
                </a:lnSpc>
              </a:pPr>
              <a:r>
                <a:rPr lang="en-US" sz="3052" dirty="0">
                  <a:solidFill>
                    <a:srgbClr val="FFFFFF"/>
                  </a:solidFill>
                  <a:latin typeface="TT Commons Pro"/>
                </a:rPr>
                <a:t> Zheng Zhang</a:t>
              </a:r>
            </a:p>
            <a:p>
              <a:pPr algn="ctr">
                <a:lnSpc>
                  <a:spcPts val="3663"/>
                </a:lnSpc>
              </a:pPr>
              <a:r>
                <a:rPr lang="en-US" sz="3052" dirty="0" err="1">
                  <a:solidFill>
                    <a:srgbClr val="FFFFFF"/>
                  </a:solidFill>
                  <a:latin typeface="TT Commons Pro"/>
                </a:rPr>
                <a:t>Bingshen</a:t>
              </a:r>
              <a:r>
                <a:rPr lang="en-US" sz="3052" dirty="0">
                  <a:solidFill>
                    <a:srgbClr val="FFFFFF"/>
                  </a:solidFill>
                  <a:latin typeface="TT Commons Pro"/>
                </a:rPr>
                <a:t> Yang</a:t>
              </a:r>
            </a:p>
          </p:txBody>
        </p:sp>
      </p:grpSp>
      <p:sp>
        <p:nvSpPr>
          <p:cNvPr id="8" name="TextBox 8"/>
          <p:cNvSpPr txBox="1"/>
          <p:nvPr/>
        </p:nvSpPr>
        <p:spPr>
          <a:xfrm>
            <a:off x="5145535" y="9210675"/>
            <a:ext cx="7996929" cy="422275"/>
          </a:xfrm>
          <a:prstGeom prst="rect">
            <a:avLst/>
          </a:prstGeom>
        </p:spPr>
        <p:txBody>
          <a:bodyPr lIns="0" tIns="0" rIns="0" bIns="0" rtlCol="0" anchor="t">
            <a:spAutoFit/>
          </a:bodyPr>
          <a:lstStyle/>
          <a:p>
            <a:pPr algn="ctr">
              <a:lnSpc>
                <a:spcPts val="3499"/>
              </a:lnSpc>
            </a:pPr>
            <a:r>
              <a:rPr lang="en-US" sz="2499">
                <a:solidFill>
                  <a:srgbClr val="FFFFFF"/>
                </a:solidFill>
                <a:latin typeface="TT Commons Pro"/>
              </a:rPr>
              <a:t>May 7,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2631210" y="1714500"/>
            <a:ext cx="13397576" cy="8050768"/>
          </a:xfrm>
          <a:custGeom>
            <a:avLst/>
            <a:gdLst/>
            <a:ahLst/>
            <a:cxnLst/>
            <a:rect l="l" t="t" r="r" b="b"/>
            <a:pathLst>
              <a:path w="13397576" h="8050768">
                <a:moveTo>
                  <a:pt x="0" y="0"/>
                </a:moveTo>
                <a:lnTo>
                  <a:pt x="13397576" y="0"/>
                </a:lnTo>
                <a:lnTo>
                  <a:pt x="13397576" y="8050768"/>
                </a:lnTo>
                <a:lnTo>
                  <a:pt x="0" y="8050768"/>
                </a:lnTo>
                <a:lnTo>
                  <a:pt x="0" y="0"/>
                </a:lnTo>
                <a:close/>
              </a:path>
            </a:pathLst>
          </a:custGeom>
          <a:blipFill>
            <a:blip r:embed="rId3"/>
            <a:stretch>
              <a:fillRect r="-2387"/>
            </a:stretch>
          </a:blipFill>
        </p:spPr>
        <p:txBody>
          <a:bodyPr/>
          <a:lstStyle/>
          <a:p>
            <a:endParaRPr lang="en-TW"/>
          </a:p>
        </p:txBody>
      </p:sp>
      <p:sp>
        <p:nvSpPr>
          <p:cNvPr id="3" name="TextBox 3"/>
          <p:cNvSpPr txBox="1"/>
          <p:nvPr/>
        </p:nvSpPr>
        <p:spPr>
          <a:xfrm>
            <a:off x="7458596" y="-171450"/>
            <a:ext cx="3742804" cy="1566544"/>
          </a:xfrm>
          <a:prstGeom prst="rect">
            <a:avLst/>
          </a:prstGeom>
        </p:spPr>
        <p:txBody>
          <a:bodyPr wrap="square" lIns="0" tIns="0" rIns="0" bIns="0" rtlCol="0" anchor="t">
            <a:spAutoFit/>
          </a:bodyPr>
          <a:lstStyle/>
          <a:p>
            <a:pPr algn="ctr">
              <a:lnSpc>
                <a:spcPts val="12880"/>
              </a:lnSpc>
            </a:pPr>
            <a:r>
              <a:rPr lang="en-US" sz="9200" dirty="0">
                <a:solidFill>
                  <a:srgbClr val="FEFEFE"/>
                </a:solidFill>
                <a:latin typeface="Noto Sans T Chinese Bold"/>
              </a:rPr>
              <a:t>Demo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2884444" y="1603089"/>
            <a:ext cx="13358250" cy="8431027"/>
          </a:xfrm>
          <a:custGeom>
            <a:avLst/>
            <a:gdLst/>
            <a:ahLst/>
            <a:cxnLst/>
            <a:rect l="l" t="t" r="r" b="b"/>
            <a:pathLst>
              <a:path w="13358250" h="8431027">
                <a:moveTo>
                  <a:pt x="0" y="0"/>
                </a:moveTo>
                <a:lnTo>
                  <a:pt x="13358250" y="0"/>
                </a:lnTo>
                <a:lnTo>
                  <a:pt x="13358250" y="8431027"/>
                </a:lnTo>
                <a:lnTo>
                  <a:pt x="0" y="8431027"/>
                </a:lnTo>
                <a:lnTo>
                  <a:pt x="0" y="0"/>
                </a:lnTo>
                <a:close/>
              </a:path>
            </a:pathLst>
          </a:custGeom>
          <a:blipFill>
            <a:blip r:embed="rId2"/>
            <a:stretch>
              <a:fillRect/>
            </a:stretch>
          </a:blipFill>
        </p:spPr>
        <p:txBody>
          <a:bodyPr/>
          <a:lstStyle/>
          <a:p>
            <a:endParaRPr lang="en-TW"/>
          </a:p>
        </p:txBody>
      </p:sp>
      <p:sp>
        <p:nvSpPr>
          <p:cNvPr id="3" name="TextBox 3"/>
          <p:cNvSpPr txBox="1"/>
          <p:nvPr/>
        </p:nvSpPr>
        <p:spPr>
          <a:xfrm>
            <a:off x="7458596" y="-171450"/>
            <a:ext cx="3514204"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Noto Sans T Chinese Bold"/>
              </a:rPr>
              <a:t>Demo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2828499" y="2904777"/>
            <a:ext cx="14950108" cy="5779724"/>
          </a:xfrm>
          <a:prstGeom prst="rect">
            <a:avLst/>
          </a:prstGeom>
        </p:spPr>
        <p:txBody>
          <a:bodyPr lIns="0" tIns="0" rIns="0" bIns="0" rtlCol="0" anchor="t">
            <a:spAutoFit/>
          </a:bodyPr>
          <a:lstStyle/>
          <a:p>
            <a:pPr marL="1074907" lvl="1" indent="-537453" algn="l">
              <a:lnSpc>
                <a:spcPts val="6472"/>
              </a:lnSpc>
              <a:buFont typeface="Arial"/>
              <a:buChar char="•"/>
            </a:pPr>
            <a:r>
              <a:rPr lang="en-US" sz="4978" dirty="0">
                <a:solidFill>
                  <a:srgbClr val="FFFFFF"/>
                </a:solidFill>
                <a:latin typeface="TT Commons Pro Bold"/>
              </a:rPr>
              <a:t>Establishing and maintaining a robust therapeutic alliance can be challenging</a:t>
            </a:r>
          </a:p>
          <a:p>
            <a:pPr marL="2149813" lvl="2" indent="-716604" algn="l">
              <a:lnSpc>
                <a:spcPts val="6472"/>
              </a:lnSpc>
              <a:buFont typeface="Arial"/>
              <a:buChar char="⚬"/>
            </a:pPr>
            <a:r>
              <a:rPr lang="en-US" sz="4978" dirty="0">
                <a:solidFill>
                  <a:srgbClr val="FFFFFF"/>
                </a:solidFill>
                <a:latin typeface="TT Commons Pro Bold"/>
              </a:rPr>
              <a:t>intrinsic to the patient</a:t>
            </a:r>
          </a:p>
          <a:p>
            <a:pPr marL="2149813" lvl="2" indent="-716604" algn="l">
              <a:lnSpc>
                <a:spcPts val="6472"/>
              </a:lnSpc>
              <a:buFont typeface="Arial"/>
              <a:buChar char="⚬"/>
            </a:pPr>
            <a:r>
              <a:rPr lang="en-US" sz="4978" dirty="0">
                <a:solidFill>
                  <a:srgbClr val="FFFFFF"/>
                </a:solidFill>
                <a:latin typeface="TT Commons Pro Bold"/>
              </a:rPr>
              <a:t>inherent to the therapist</a:t>
            </a:r>
          </a:p>
          <a:p>
            <a:pPr marL="2149813" lvl="2" indent="-716604" algn="l">
              <a:lnSpc>
                <a:spcPts val="6472"/>
              </a:lnSpc>
              <a:buFont typeface="Arial"/>
              <a:buChar char="⚬"/>
            </a:pPr>
            <a:r>
              <a:rPr lang="en-US" sz="4978" dirty="0">
                <a:solidFill>
                  <a:srgbClr val="FFFFFF"/>
                </a:solidFill>
                <a:latin typeface="TT Commons Pro Bold"/>
              </a:rPr>
              <a:t>combination</a:t>
            </a:r>
          </a:p>
          <a:p>
            <a:pPr marL="1074907" lvl="1" indent="-537453" algn="l">
              <a:lnSpc>
                <a:spcPts val="6472"/>
              </a:lnSpc>
              <a:buFont typeface="Arial"/>
              <a:buChar char="•"/>
            </a:pPr>
            <a:r>
              <a:rPr lang="en-US" sz="4978" dirty="0">
                <a:solidFill>
                  <a:srgbClr val="FFFFFF"/>
                </a:solidFill>
                <a:latin typeface="TT Commons Pro Bold"/>
              </a:rPr>
              <a:t>Identifying risky patients</a:t>
            </a:r>
          </a:p>
          <a:p>
            <a:pPr marL="2149813" lvl="2" indent="-716604" algn="l">
              <a:lnSpc>
                <a:spcPts val="6472"/>
              </a:lnSpc>
              <a:buFont typeface="Arial"/>
              <a:buChar char="⚬"/>
            </a:pPr>
            <a:r>
              <a:rPr lang="en-US" sz="4978" dirty="0">
                <a:solidFill>
                  <a:srgbClr val="FFFFFF"/>
                </a:solidFill>
                <a:latin typeface="TT Commons Pro Bold"/>
              </a:rPr>
              <a:t>What’s the next action?</a:t>
            </a:r>
          </a:p>
        </p:txBody>
      </p:sp>
      <p:sp>
        <p:nvSpPr>
          <p:cNvPr id="3" name="TextBox 3"/>
          <p:cNvSpPr txBox="1"/>
          <p:nvPr/>
        </p:nvSpPr>
        <p:spPr>
          <a:xfrm>
            <a:off x="3137045" y="847725"/>
            <a:ext cx="14333017" cy="1590675"/>
          </a:xfrm>
          <a:prstGeom prst="rect">
            <a:avLst/>
          </a:prstGeom>
        </p:spPr>
        <p:txBody>
          <a:bodyPr lIns="0" tIns="0" rIns="0" bIns="0" rtlCol="0" anchor="t">
            <a:spAutoFit/>
          </a:bodyPr>
          <a:lstStyle/>
          <a:p>
            <a:pPr algn="l">
              <a:lnSpc>
                <a:spcPts val="11160"/>
              </a:lnSpc>
            </a:pPr>
            <a:r>
              <a:rPr lang="en-US" sz="9300">
                <a:solidFill>
                  <a:srgbClr val="FFFFFF"/>
                </a:solidFill>
                <a:latin typeface="Kollektif"/>
              </a:rPr>
              <a:t>Problem Overview</a:t>
            </a:r>
          </a:p>
        </p:txBody>
      </p:sp>
      <p:sp>
        <p:nvSpPr>
          <p:cNvPr id="4" name="Freeform 4"/>
          <p:cNvSpPr/>
          <p:nvPr/>
        </p:nvSpPr>
        <p:spPr>
          <a:xfrm>
            <a:off x="0" y="0"/>
            <a:ext cx="2256844" cy="10287000"/>
          </a:xfrm>
          <a:custGeom>
            <a:avLst/>
            <a:gdLst/>
            <a:ahLst/>
            <a:cxnLst/>
            <a:rect l="l" t="t" r="r" b="b"/>
            <a:pathLst>
              <a:path w="2256844" h="10287000">
                <a:moveTo>
                  <a:pt x="0" y="0"/>
                </a:moveTo>
                <a:lnTo>
                  <a:pt x="2256844" y="0"/>
                </a:lnTo>
                <a:lnTo>
                  <a:pt x="2256844" y="10287000"/>
                </a:lnTo>
                <a:lnTo>
                  <a:pt x="0" y="10287000"/>
                </a:lnTo>
                <a:lnTo>
                  <a:pt x="0" y="0"/>
                </a:lnTo>
                <a:close/>
              </a:path>
            </a:pathLst>
          </a:custGeom>
          <a:blipFill>
            <a:blip r:embed="rId3"/>
            <a:stretch>
              <a:fillRect l="-318848" r="-264872"/>
            </a:stretch>
          </a:blipFill>
        </p:spPr>
        <p:txBody>
          <a:bodyPr/>
          <a:lstStyle/>
          <a:p>
            <a:endParaRPr lang="en-TW"/>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3763328" cy="2106658"/>
            <a:chOff x="0" y="0"/>
            <a:chExt cx="18351104" cy="2808877"/>
          </a:xfrm>
        </p:grpSpPr>
        <p:sp>
          <p:nvSpPr>
            <p:cNvPr id="3" name="TextBox 3"/>
            <p:cNvSpPr txBox="1"/>
            <p:nvPr/>
          </p:nvSpPr>
          <p:spPr>
            <a:xfrm>
              <a:off x="0" y="-9525"/>
              <a:ext cx="18351104" cy="1960245"/>
            </a:xfrm>
            <a:prstGeom prst="rect">
              <a:avLst/>
            </a:prstGeom>
          </p:spPr>
          <p:txBody>
            <a:bodyPr lIns="0" tIns="0" rIns="0" bIns="0" rtlCol="0" anchor="t">
              <a:spAutoFit/>
            </a:bodyPr>
            <a:lstStyle/>
            <a:p>
              <a:pPr algn="l">
                <a:lnSpc>
                  <a:spcPts val="9600"/>
                </a:lnSpc>
              </a:pPr>
              <a:r>
                <a:rPr lang="en-US" sz="9600">
                  <a:solidFill>
                    <a:srgbClr val="FFFFFF"/>
                  </a:solidFill>
                  <a:latin typeface="Kollektif"/>
                </a:rPr>
                <a:t>Objectives</a:t>
              </a:r>
            </a:p>
          </p:txBody>
        </p:sp>
        <p:sp>
          <p:nvSpPr>
            <p:cNvPr id="4" name="TextBox 4"/>
            <p:cNvSpPr txBox="1"/>
            <p:nvPr/>
          </p:nvSpPr>
          <p:spPr>
            <a:xfrm>
              <a:off x="0" y="2161177"/>
              <a:ext cx="11958660" cy="647700"/>
            </a:xfrm>
            <a:prstGeom prst="rect">
              <a:avLst/>
            </a:prstGeom>
          </p:spPr>
          <p:txBody>
            <a:bodyPr lIns="0" tIns="0" rIns="0" bIns="0" rtlCol="0" anchor="t">
              <a:spAutoFit/>
            </a:bodyPr>
            <a:lstStyle/>
            <a:p>
              <a:pPr algn="l">
                <a:lnSpc>
                  <a:spcPts val="3900"/>
                </a:lnSpc>
              </a:pPr>
              <a:endParaRPr/>
            </a:p>
          </p:txBody>
        </p:sp>
      </p:grpSp>
      <p:sp>
        <p:nvSpPr>
          <p:cNvPr id="5" name="TextBox 5"/>
          <p:cNvSpPr txBox="1"/>
          <p:nvPr/>
        </p:nvSpPr>
        <p:spPr>
          <a:xfrm>
            <a:off x="7558852" y="4588641"/>
            <a:ext cx="7882874" cy="1731384"/>
          </a:xfrm>
          <a:prstGeom prst="rect">
            <a:avLst/>
          </a:prstGeom>
        </p:spPr>
        <p:txBody>
          <a:bodyPr lIns="0" tIns="0" rIns="0" bIns="0" rtlCol="0" anchor="t">
            <a:spAutoFit/>
          </a:bodyPr>
          <a:lstStyle/>
          <a:p>
            <a:pPr algn="l">
              <a:lnSpc>
                <a:spcPts val="4586"/>
              </a:lnSpc>
            </a:pPr>
            <a:r>
              <a:rPr lang="en-US" sz="3528">
                <a:solidFill>
                  <a:srgbClr val="FFFFFF"/>
                </a:solidFill>
                <a:latin typeface="TT Commons Pro"/>
              </a:rPr>
              <a:t>What factors predict or influence the Therapeutic Alliance between a patient and their therapist?</a:t>
            </a:r>
          </a:p>
        </p:txBody>
      </p:sp>
      <p:sp>
        <p:nvSpPr>
          <p:cNvPr id="6" name="TextBox 6"/>
          <p:cNvSpPr txBox="1"/>
          <p:nvPr/>
        </p:nvSpPr>
        <p:spPr>
          <a:xfrm>
            <a:off x="7558852" y="7257075"/>
            <a:ext cx="7882874" cy="1148844"/>
          </a:xfrm>
          <a:prstGeom prst="rect">
            <a:avLst/>
          </a:prstGeom>
        </p:spPr>
        <p:txBody>
          <a:bodyPr lIns="0" tIns="0" rIns="0" bIns="0" rtlCol="0" anchor="t">
            <a:spAutoFit/>
          </a:bodyPr>
          <a:lstStyle/>
          <a:p>
            <a:pPr algn="l">
              <a:lnSpc>
                <a:spcPts val="4586"/>
              </a:lnSpc>
            </a:pPr>
            <a:r>
              <a:rPr lang="en-US" sz="3528">
                <a:solidFill>
                  <a:srgbClr val="FFFFFF"/>
                </a:solidFill>
                <a:latin typeface="TT Commons Pro"/>
              </a:rPr>
              <a:t>How can we identify and prioritize high-risk patients for therapists?</a:t>
            </a:r>
          </a:p>
        </p:txBody>
      </p:sp>
      <p:sp>
        <p:nvSpPr>
          <p:cNvPr id="7" name="Freeform 7"/>
          <p:cNvSpPr/>
          <p:nvPr/>
        </p:nvSpPr>
        <p:spPr>
          <a:xfrm>
            <a:off x="16441505" y="-8436"/>
            <a:ext cx="1846495" cy="10287000"/>
          </a:xfrm>
          <a:custGeom>
            <a:avLst/>
            <a:gdLst/>
            <a:ahLst/>
            <a:cxnLst/>
            <a:rect l="l" t="t" r="r" b="b"/>
            <a:pathLst>
              <a:path w="1846495" h="10287000">
                <a:moveTo>
                  <a:pt x="0" y="0"/>
                </a:moveTo>
                <a:lnTo>
                  <a:pt x="1846495" y="0"/>
                </a:lnTo>
                <a:lnTo>
                  <a:pt x="1846495" y="10287000"/>
                </a:lnTo>
                <a:lnTo>
                  <a:pt x="0" y="10287000"/>
                </a:lnTo>
                <a:lnTo>
                  <a:pt x="0" y="0"/>
                </a:lnTo>
                <a:close/>
              </a:path>
            </a:pathLst>
          </a:custGeom>
          <a:blipFill>
            <a:blip r:embed="rId3"/>
            <a:stretch>
              <a:fillRect l="-389706" r="-345958"/>
            </a:stretch>
          </a:blipFill>
        </p:spPr>
        <p:txBody>
          <a:bodyPr/>
          <a:lstStyle/>
          <a:p>
            <a:endParaRPr lang="en-TW"/>
          </a:p>
        </p:txBody>
      </p:sp>
      <p:sp>
        <p:nvSpPr>
          <p:cNvPr id="8" name="AutoShape 8"/>
          <p:cNvSpPr/>
          <p:nvPr/>
        </p:nvSpPr>
        <p:spPr>
          <a:xfrm flipV="1">
            <a:off x="6349493" y="6693776"/>
            <a:ext cx="8673768" cy="0"/>
          </a:xfrm>
          <a:prstGeom prst="line">
            <a:avLst/>
          </a:prstGeom>
          <a:ln w="9525" cap="rnd">
            <a:solidFill>
              <a:srgbClr val="FFFFFF"/>
            </a:solidFill>
            <a:prstDash val="solid"/>
            <a:headEnd type="none" w="sm" len="sm"/>
            <a:tailEnd type="none" w="sm" len="sm"/>
          </a:ln>
        </p:spPr>
        <p:txBody>
          <a:bodyPr/>
          <a:lstStyle/>
          <a:p>
            <a:endParaRPr lang="en-TW"/>
          </a:p>
        </p:txBody>
      </p:sp>
      <p:sp>
        <p:nvSpPr>
          <p:cNvPr id="9" name="TextBox 9"/>
          <p:cNvSpPr txBox="1"/>
          <p:nvPr/>
        </p:nvSpPr>
        <p:spPr>
          <a:xfrm>
            <a:off x="6349493" y="4531491"/>
            <a:ext cx="960754" cy="707866"/>
          </a:xfrm>
          <a:prstGeom prst="rect">
            <a:avLst/>
          </a:prstGeom>
        </p:spPr>
        <p:txBody>
          <a:bodyPr lIns="0" tIns="0" rIns="0" bIns="0" rtlCol="0" anchor="t">
            <a:spAutoFit/>
          </a:bodyPr>
          <a:lstStyle/>
          <a:p>
            <a:pPr algn="l">
              <a:lnSpc>
                <a:spcPts val="5740"/>
              </a:lnSpc>
            </a:pPr>
            <a:r>
              <a:rPr lang="en-US" sz="4100">
                <a:solidFill>
                  <a:srgbClr val="FFFFFF"/>
                </a:solidFill>
                <a:latin typeface="TT Commons Pro"/>
              </a:rPr>
              <a:t>01</a:t>
            </a:r>
          </a:p>
        </p:txBody>
      </p:sp>
      <p:sp>
        <p:nvSpPr>
          <p:cNvPr id="10" name="TextBox 10"/>
          <p:cNvSpPr txBox="1"/>
          <p:nvPr/>
        </p:nvSpPr>
        <p:spPr>
          <a:xfrm>
            <a:off x="6349493" y="7199925"/>
            <a:ext cx="960754" cy="707866"/>
          </a:xfrm>
          <a:prstGeom prst="rect">
            <a:avLst/>
          </a:prstGeom>
        </p:spPr>
        <p:txBody>
          <a:bodyPr lIns="0" tIns="0" rIns="0" bIns="0" rtlCol="0" anchor="t">
            <a:spAutoFit/>
          </a:bodyPr>
          <a:lstStyle/>
          <a:p>
            <a:pPr algn="l">
              <a:lnSpc>
                <a:spcPts val="5740"/>
              </a:lnSpc>
            </a:pPr>
            <a:r>
              <a:rPr lang="en-US" sz="4100">
                <a:solidFill>
                  <a:srgbClr val="FFFFFF"/>
                </a:solidFill>
                <a:latin typeface="TT Commons Pro"/>
              </a:rPr>
              <a:t>02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pSp>
        <p:nvGrpSpPr>
          <p:cNvPr id="2" name="Group 2"/>
          <p:cNvGrpSpPr/>
          <p:nvPr/>
        </p:nvGrpSpPr>
        <p:grpSpPr>
          <a:xfrm>
            <a:off x="1432460" y="5320917"/>
            <a:ext cx="6547352" cy="3501952"/>
            <a:chOff x="0" y="0"/>
            <a:chExt cx="8729802" cy="4669270"/>
          </a:xfrm>
        </p:grpSpPr>
        <p:sp>
          <p:nvSpPr>
            <p:cNvPr id="3" name="TextBox 3"/>
            <p:cNvSpPr txBox="1"/>
            <p:nvPr/>
          </p:nvSpPr>
          <p:spPr>
            <a:xfrm>
              <a:off x="0" y="-38100"/>
              <a:ext cx="7296700" cy="973589"/>
            </a:xfrm>
            <a:prstGeom prst="rect">
              <a:avLst/>
            </a:prstGeom>
          </p:spPr>
          <p:txBody>
            <a:bodyPr lIns="0" tIns="0" rIns="0" bIns="0" rtlCol="0" anchor="t">
              <a:spAutoFit/>
            </a:bodyPr>
            <a:lstStyle/>
            <a:p>
              <a:pPr algn="l">
                <a:lnSpc>
                  <a:spcPts val="5984"/>
                </a:lnSpc>
              </a:pPr>
              <a:r>
                <a:rPr lang="en-US" sz="4603">
                  <a:solidFill>
                    <a:srgbClr val="FFFFFF"/>
                  </a:solidFill>
                  <a:latin typeface="TT Commons Pro Bold"/>
                </a:rPr>
                <a:t>Predictive Modeling</a:t>
              </a:r>
            </a:p>
          </p:txBody>
        </p:sp>
        <p:sp>
          <p:nvSpPr>
            <p:cNvPr id="4" name="TextBox 4"/>
            <p:cNvSpPr txBox="1"/>
            <p:nvPr/>
          </p:nvSpPr>
          <p:spPr>
            <a:xfrm>
              <a:off x="0" y="1506805"/>
              <a:ext cx="8729802" cy="3162464"/>
            </a:xfrm>
            <a:prstGeom prst="rect">
              <a:avLst/>
            </a:prstGeom>
          </p:spPr>
          <p:txBody>
            <a:bodyPr lIns="0" tIns="0" rIns="0" bIns="0" rtlCol="0" anchor="t">
              <a:spAutoFit/>
            </a:bodyPr>
            <a:lstStyle/>
            <a:p>
              <a:pPr marL="795166" lvl="1" indent="-397583" algn="l">
                <a:lnSpc>
                  <a:spcPts val="4787"/>
                </a:lnSpc>
                <a:buFont typeface="Arial"/>
                <a:buChar char="•"/>
              </a:pPr>
              <a:r>
                <a:rPr lang="en-US" sz="3683">
                  <a:solidFill>
                    <a:srgbClr val="FFFFFF"/>
                  </a:solidFill>
                  <a:latin typeface="TT Commons Pro"/>
                </a:rPr>
                <a:t>Regression Analysis</a:t>
              </a:r>
            </a:p>
            <a:p>
              <a:pPr marL="795166" lvl="1" indent="-397583" algn="l">
                <a:lnSpc>
                  <a:spcPts val="4787"/>
                </a:lnSpc>
                <a:buFont typeface="Arial"/>
                <a:buChar char="•"/>
              </a:pPr>
              <a:r>
                <a:rPr lang="en-US" sz="3683">
                  <a:solidFill>
                    <a:srgbClr val="FFFFFF"/>
                  </a:solidFill>
                  <a:latin typeface="TT Commons Pro"/>
                </a:rPr>
                <a:t>Random Forest</a:t>
              </a:r>
            </a:p>
            <a:p>
              <a:pPr marL="795166" lvl="1" indent="-397583" algn="l">
                <a:lnSpc>
                  <a:spcPts val="4787"/>
                </a:lnSpc>
                <a:buFont typeface="Arial"/>
                <a:buChar char="•"/>
              </a:pPr>
              <a:r>
                <a:rPr lang="en-US" sz="3683">
                  <a:solidFill>
                    <a:srgbClr val="FFFFFF"/>
                  </a:solidFill>
                  <a:latin typeface="TT Commons Pro"/>
                </a:rPr>
                <a:t>XGBoost</a:t>
              </a:r>
            </a:p>
            <a:p>
              <a:pPr marL="0" lvl="0" indent="0" algn="l">
                <a:lnSpc>
                  <a:spcPts val="4787"/>
                </a:lnSpc>
              </a:pPr>
              <a:endParaRPr lang="en-US" sz="3683">
                <a:solidFill>
                  <a:srgbClr val="FFFFFF"/>
                </a:solidFill>
                <a:latin typeface="TT Commons Pro"/>
              </a:endParaRPr>
            </a:p>
          </p:txBody>
        </p:sp>
      </p:grpSp>
      <p:grpSp>
        <p:nvGrpSpPr>
          <p:cNvPr id="5" name="Group 5"/>
          <p:cNvGrpSpPr/>
          <p:nvPr/>
        </p:nvGrpSpPr>
        <p:grpSpPr>
          <a:xfrm>
            <a:off x="9534525" y="5320917"/>
            <a:ext cx="6190092" cy="3462880"/>
            <a:chOff x="0" y="0"/>
            <a:chExt cx="8253456" cy="4617173"/>
          </a:xfrm>
        </p:grpSpPr>
        <p:sp>
          <p:nvSpPr>
            <p:cNvPr id="6" name="TextBox 6"/>
            <p:cNvSpPr txBox="1"/>
            <p:nvPr/>
          </p:nvSpPr>
          <p:spPr>
            <a:xfrm>
              <a:off x="0" y="-47625"/>
              <a:ext cx="6898552" cy="1890216"/>
            </a:xfrm>
            <a:prstGeom prst="rect">
              <a:avLst/>
            </a:prstGeom>
          </p:spPr>
          <p:txBody>
            <a:bodyPr lIns="0" tIns="0" rIns="0" bIns="0" rtlCol="0" anchor="t">
              <a:spAutoFit/>
            </a:bodyPr>
            <a:lstStyle/>
            <a:p>
              <a:pPr algn="l">
                <a:lnSpc>
                  <a:spcPts val="5658"/>
                </a:lnSpc>
              </a:pPr>
              <a:r>
                <a:rPr lang="en-US" sz="4352">
                  <a:solidFill>
                    <a:srgbClr val="FFFFFF"/>
                  </a:solidFill>
                  <a:latin typeface="TT Commons Pro Bold"/>
                </a:rPr>
                <a:t>Classification Techniques</a:t>
              </a:r>
            </a:p>
          </p:txBody>
        </p:sp>
        <p:sp>
          <p:nvSpPr>
            <p:cNvPr id="7" name="TextBox 7"/>
            <p:cNvSpPr txBox="1"/>
            <p:nvPr/>
          </p:nvSpPr>
          <p:spPr>
            <a:xfrm>
              <a:off x="0" y="2371649"/>
              <a:ext cx="8253456" cy="2245524"/>
            </a:xfrm>
            <a:prstGeom prst="rect">
              <a:avLst/>
            </a:prstGeom>
          </p:spPr>
          <p:txBody>
            <a:bodyPr lIns="0" tIns="0" rIns="0" bIns="0" rtlCol="0" anchor="t">
              <a:spAutoFit/>
            </a:bodyPr>
            <a:lstStyle/>
            <a:p>
              <a:pPr marL="751777" lvl="1" indent="-375889" algn="l">
                <a:lnSpc>
                  <a:spcPts val="4526"/>
                </a:lnSpc>
                <a:buFont typeface="Arial"/>
                <a:buChar char="•"/>
              </a:pPr>
              <a:r>
                <a:rPr lang="en-US" sz="3482">
                  <a:solidFill>
                    <a:srgbClr val="FFFFFF"/>
                  </a:solidFill>
                  <a:latin typeface="TT Commons Pro"/>
                </a:rPr>
                <a:t>Logistic Regression</a:t>
              </a:r>
            </a:p>
            <a:p>
              <a:pPr marL="751777" lvl="1" indent="-375889" algn="l">
                <a:lnSpc>
                  <a:spcPts val="4526"/>
                </a:lnSpc>
                <a:buFont typeface="Arial"/>
                <a:buChar char="•"/>
              </a:pPr>
              <a:r>
                <a:rPr lang="en-US" sz="3482">
                  <a:solidFill>
                    <a:srgbClr val="FFFFFF"/>
                  </a:solidFill>
                  <a:latin typeface="TT Commons Pro"/>
                </a:rPr>
                <a:t>Support Vector Machine</a:t>
              </a:r>
            </a:p>
            <a:p>
              <a:pPr marL="0" lvl="0" indent="0" algn="l">
                <a:lnSpc>
                  <a:spcPts val="4526"/>
                </a:lnSpc>
              </a:pPr>
              <a:endParaRPr lang="en-US" sz="3482">
                <a:solidFill>
                  <a:srgbClr val="FFFFFF"/>
                </a:solidFill>
                <a:latin typeface="TT Commons Pro"/>
              </a:endParaRPr>
            </a:p>
          </p:txBody>
        </p:sp>
      </p:grpSp>
      <p:sp>
        <p:nvSpPr>
          <p:cNvPr id="8" name="TextBox 8"/>
          <p:cNvSpPr txBox="1"/>
          <p:nvPr/>
        </p:nvSpPr>
        <p:spPr>
          <a:xfrm>
            <a:off x="1028700" y="1892901"/>
            <a:ext cx="11681403" cy="1647825"/>
          </a:xfrm>
          <a:prstGeom prst="rect">
            <a:avLst/>
          </a:prstGeom>
        </p:spPr>
        <p:txBody>
          <a:bodyPr lIns="0" tIns="0" rIns="0" bIns="0" rtlCol="0" anchor="t">
            <a:spAutoFit/>
          </a:bodyPr>
          <a:lstStyle/>
          <a:p>
            <a:pPr algn="l">
              <a:lnSpc>
                <a:spcPts val="11519"/>
              </a:lnSpc>
            </a:pPr>
            <a:r>
              <a:rPr lang="en-US" sz="9600">
                <a:solidFill>
                  <a:srgbClr val="FFFFFF"/>
                </a:solidFill>
                <a:latin typeface="Kollektif"/>
              </a:rPr>
              <a:t>Methods</a:t>
            </a:r>
          </a:p>
        </p:txBody>
      </p:sp>
      <p:sp>
        <p:nvSpPr>
          <p:cNvPr id="9" name="AutoShape 9"/>
          <p:cNvSpPr/>
          <p:nvPr/>
        </p:nvSpPr>
        <p:spPr>
          <a:xfrm rot="5400000">
            <a:off x="-933452" y="7105652"/>
            <a:ext cx="3933829" cy="0"/>
          </a:xfrm>
          <a:prstGeom prst="line">
            <a:avLst/>
          </a:prstGeom>
          <a:ln w="9525" cap="rnd">
            <a:solidFill>
              <a:srgbClr val="FFFFFF"/>
            </a:solidFill>
            <a:prstDash val="solid"/>
            <a:headEnd type="none" w="sm" len="sm"/>
            <a:tailEnd type="none" w="sm" len="sm"/>
          </a:ln>
        </p:spPr>
        <p:txBody>
          <a:bodyPr/>
          <a:lstStyle/>
          <a:p>
            <a:endParaRPr lang="en-TW"/>
          </a:p>
        </p:txBody>
      </p:sp>
      <p:sp>
        <p:nvSpPr>
          <p:cNvPr id="10" name="AutoShape 10"/>
          <p:cNvSpPr/>
          <p:nvPr/>
        </p:nvSpPr>
        <p:spPr>
          <a:xfrm>
            <a:off x="9139238" y="5143500"/>
            <a:ext cx="0" cy="3933829"/>
          </a:xfrm>
          <a:prstGeom prst="line">
            <a:avLst/>
          </a:prstGeom>
          <a:ln w="9525" cap="rnd">
            <a:solidFill>
              <a:srgbClr val="FFFFFF"/>
            </a:solidFill>
            <a:prstDash val="solid"/>
            <a:headEnd type="none" w="sm" len="sm"/>
            <a:tailEnd type="none" w="sm" len="sm"/>
          </a:ln>
        </p:spPr>
        <p:txBody>
          <a:bodyPr/>
          <a:lstStyle/>
          <a:p>
            <a:endParaRPr lang="en-TW"/>
          </a:p>
        </p:txBody>
      </p:sp>
      <p:sp>
        <p:nvSpPr>
          <p:cNvPr id="11" name="Freeform 11"/>
          <p:cNvSpPr/>
          <p:nvPr/>
        </p:nvSpPr>
        <p:spPr>
          <a:xfrm>
            <a:off x="0" y="0"/>
            <a:ext cx="18413647" cy="1268538"/>
          </a:xfrm>
          <a:custGeom>
            <a:avLst/>
            <a:gdLst/>
            <a:ahLst/>
            <a:cxnLst/>
            <a:rect l="l" t="t" r="r" b="b"/>
            <a:pathLst>
              <a:path w="18413647" h="1268538">
                <a:moveTo>
                  <a:pt x="0" y="0"/>
                </a:moveTo>
                <a:lnTo>
                  <a:pt x="18413647" y="0"/>
                </a:lnTo>
                <a:lnTo>
                  <a:pt x="18413647" y="1268538"/>
                </a:lnTo>
                <a:lnTo>
                  <a:pt x="0" y="1268538"/>
                </a:lnTo>
                <a:lnTo>
                  <a:pt x="0" y="0"/>
                </a:lnTo>
                <a:close/>
              </a:path>
            </a:pathLst>
          </a:custGeom>
          <a:blipFill>
            <a:blip r:embed="rId2"/>
            <a:stretch>
              <a:fillRect l="-87386" t="-1212144" b="-501210"/>
            </a:stretch>
          </a:blipFill>
        </p:spPr>
        <p:txBody>
          <a:bodyPr/>
          <a:lstStyle/>
          <a:p>
            <a:endParaRPr lang="en-TW"/>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0088306" cy="1439418"/>
          </a:xfrm>
          <a:prstGeom prst="rect">
            <a:avLst/>
          </a:prstGeom>
        </p:spPr>
        <p:txBody>
          <a:bodyPr lIns="0" tIns="0" rIns="0" bIns="0" rtlCol="0" anchor="t">
            <a:spAutoFit/>
          </a:bodyPr>
          <a:lstStyle/>
          <a:p>
            <a:pPr marL="0" lvl="0" indent="0" algn="l">
              <a:lnSpc>
                <a:spcPts val="9419"/>
              </a:lnSpc>
              <a:spcBef>
                <a:spcPct val="0"/>
              </a:spcBef>
            </a:pPr>
            <a:r>
              <a:rPr lang="en-US" sz="9419" u="none">
                <a:solidFill>
                  <a:srgbClr val="FFFFFF"/>
                </a:solidFill>
                <a:latin typeface="Kollektif"/>
              </a:rPr>
              <a:t>Dataset Overview</a:t>
            </a:r>
          </a:p>
        </p:txBody>
      </p:sp>
      <p:sp>
        <p:nvSpPr>
          <p:cNvPr id="3" name="TextBox 3"/>
          <p:cNvSpPr txBox="1"/>
          <p:nvPr/>
        </p:nvSpPr>
        <p:spPr>
          <a:xfrm>
            <a:off x="1028700" y="3331560"/>
            <a:ext cx="9915065" cy="5294757"/>
          </a:xfrm>
          <a:prstGeom prst="rect">
            <a:avLst/>
          </a:prstGeom>
        </p:spPr>
        <p:txBody>
          <a:bodyPr lIns="0" tIns="0" rIns="0" bIns="0" rtlCol="0" anchor="t">
            <a:spAutoFit/>
          </a:bodyPr>
          <a:lstStyle/>
          <a:p>
            <a:pPr marL="870076" lvl="1" indent="-435038" algn="l">
              <a:lnSpc>
                <a:spcPts val="6044"/>
              </a:lnSpc>
              <a:buFont typeface="Arial"/>
              <a:buChar char="•"/>
            </a:pPr>
            <a:r>
              <a:rPr lang="en-US" sz="4029" u="none">
                <a:solidFill>
                  <a:srgbClr val="FFFFFF"/>
                </a:solidFill>
                <a:latin typeface="TT Commons Pro Bold"/>
              </a:rPr>
              <a:t>ASSESSMENTS:</a:t>
            </a:r>
            <a:r>
              <a:rPr lang="en-US" sz="4029" u="none">
                <a:solidFill>
                  <a:srgbClr val="FFFFFF"/>
                </a:solidFill>
                <a:latin typeface="TT Commons Pro"/>
              </a:rPr>
              <a:t> details about various assessments assigned to patients</a:t>
            </a:r>
          </a:p>
          <a:p>
            <a:pPr marL="870076" lvl="1" indent="-435038" algn="l">
              <a:lnSpc>
                <a:spcPts val="6044"/>
              </a:lnSpc>
              <a:buFont typeface="Arial"/>
              <a:buChar char="•"/>
            </a:pPr>
            <a:r>
              <a:rPr lang="en-US" sz="4029" u="none">
                <a:solidFill>
                  <a:srgbClr val="FFFFFF"/>
                </a:solidFill>
                <a:latin typeface="TT Commons Pro Bold"/>
              </a:rPr>
              <a:t>RESPONSES: </a:t>
            </a:r>
            <a:r>
              <a:rPr lang="en-US" sz="4029" u="none">
                <a:solidFill>
                  <a:srgbClr val="FFFFFF"/>
                </a:solidFill>
                <a:latin typeface="TT Commons Pro"/>
              </a:rPr>
              <a:t>patient’s responses to assigned assessments</a:t>
            </a:r>
          </a:p>
          <a:p>
            <a:pPr marL="870076" lvl="1" indent="-435038" algn="l">
              <a:lnSpc>
                <a:spcPts val="6044"/>
              </a:lnSpc>
              <a:buFont typeface="Arial"/>
              <a:buChar char="•"/>
            </a:pPr>
            <a:r>
              <a:rPr lang="en-US" sz="4029" u="none">
                <a:solidFill>
                  <a:srgbClr val="FFFFFF"/>
                </a:solidFill>
                <a:latin typeface="TT Commons Pro Bold"/>
              </a:rPr>
              <a:t>PATIENTS:</a:t>
            </a:r>
            <a:r>
              <a:rPr lang="en-US" sz="4029" u="none">
                <a:solidFill>
                  <a:srgbClr val="FFFFFF"/>
                </a:solidFill>
                <a:latin typeface="TT Commons Pro"/>
              </a:rPr>
              <a:t> data on specific questions and interactions associated with patients</a:t>
            </a:r>
          </a:p>
          <a:p>
            <a:pPr marL="870076" lvl="1" indent="-435038" algn="l">
              <a:lnSpc>
                <a:spcPts val="6044"/>
              </a:lnSpc>
              <a:buFont typeface="Arial"/>
              <a:buChar char="•"/>
            </a:pPr>
            <a:r>
              <a:rPr lang="en-US" sz="4029" u="none">
                <a:solidFill>
                  <a:srgbClr val="FFFFFF"/>
                </a:solidFill>
                <a:latin typeface="TT Commons Pro Bold"/>
              </a:rPr>
              <a:t>THERAPISTS:</a:t>
            </a:r>
            <a:r>
              <a:rPr lang="en-US" sz="4029" u="none">
                <a:solidFill>
                  <a:srgbClr val="FFFFFF"/>
                </a:solidFill>
                <a:latin typeface="TT Commons Pro"/>
              </a:rPr>
              <a:t> Therapeutic Alliance score</a:t>
            </a:r>
          </a:p>
        </p:txBody>
      </p:sp>
      <p:grpSp>
        <p:nvGrpSpPr>
          <p:cNvPr id="4" name="Group 4"/>
          <p:cNvGrpSpPr/>
          <p:nvPr/>
        </p:nvGrpSpPr>
        <p:grpSpPr>
          <a:xfrm>
            <a:off x="11513393" y="1028700"/>
            <a:ext cx="5745907" cy="8229600"/>
            <a:chOff x="0" y="0"/>
            <a:chExt cx="4433570" cy="6350000"/>
          </a:xfrm>
        </p:grpSpPr>
        <p:sp>
          <p:nvSpPr>
            <p:cNvPr id="5" name="Freeform 5"/>
            <p:cNvSpPr/>
            <p:nvPr/>
          </p:nvSpPr>
          <p:spPr>
            <a:xfrm>
              <a:off x="0" y="0"/>
              <a:ext cx="4433570" cy="6350000"/>
            </a:xfrm>
            <a:custGeom>
              <a:avLst/>
              <a:gdLst/>
              <a:ahLst/>
              <a:cxnLst/>
              <a:rect l="l" t="t" r="r" b="b"/>
              <a:pathLst>
                <a:path w="4433570" h="6350000">
                  <a:moveTo>
                    <a:pt x="4433570" y="0"/>
                  </a:moveTo>
                  <a:lnTo>
                    <a:pt x="4433570" y="6350000"/>
                  </a:lnTo>
                  <a:lnTo>
                    <a:pt x="0" y="6350000"/>
                  </a:lnTo>
                  <a:lnTo>
                    <a:pt x="0" y="4433570"/>
                  </a:lnTo>
                  <a:cubicBezTo>
                    <a:pt x="0" y="1985010"/>
                    <a:pt x="1985010" y="0"/>
                    <a:pt x="4433570" y="0"/>
                  </a:cubicBezTo>
                  <a:close/>
                </a:path>
              </a:pathLst>
            </a:custGeom>
            <a:blipFill>
              <a:blip r:embed="rId2"/>
              <a:stretch>
                <a:fillRect l="-45229" r="-69609"/>
              </a:stretch>
            </a:blipFill>
          </p:spPr>
          <p:txBody>
            <a:bodyPr/>
            <a:lstStyle/>
            <a:p>
              <a:endParaRPr lang="en-TW"/>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8249637" y="2813760"/>
            <a:ext cx="9009663" cy="2831338"/>
          </a:xfrm>
          <a:prstGeom prst="rect">
            <a:avLst/>
          </a:prstGeom>
        </p:spPr>
        <p:txBody>
          <a:bodyPr lIns="0" tIns="0" rIns="0" bIns="0" rtlCol="0" anchor="t">
            <a:spAutoFit/>
          </a:bodyPr>
          <a:lstStyle/>
          <a:p>
            <a:pPr algn="l">
              <a:lnSpc>
                <a:spcPts val="5641"/>
              </a:lnSpc>
            </a:pPr>
            <a:r>
              <a:rPr lang="en-US" sz="4029">
                <a:solidFill>
                  <a:srgbClr val="FFFFFF"/>
                </a:solidFill>
                <a:latin typeface="TT Commons Pro Bold"/>
              </a:rPr>
              <a:t>Measuring the Quality of the Alliance </a:t>
            </a:r>
          </a:p>
          <a:p>
            <a:pPr marL="870076" lvl="1" indent="-435038" algn="l">
              <a:lnSpc>
                <a:spcPts val="5641"/>
              </a:lnSpc>
              <a:buFont typeface="Arial"/>
              <a:buChar char="•"/>
            </a:pPr>
            <a:r>
              <a:rPr lang="en-US" sz="4029">
                <a:solidFill>
                  <a:srgbClr val="FFFFFF"/>
                </a:solidFill>
                <a:latin typeface="TT Commons Pro"/>
              </a:rPr>
              <a:t>BR-WAI (Bonding-Relationship Working Alliance Inventory)</a:t>
            </a:r>
          </a:p>
          <a:p>
            <a:pPr marL="870076" lvl="1" indent="-435038" algn="l">
              <a:lnSpc>
                <a:spcPts val="5641"/>
              </a:lnSpc>
              <a:buFont typeface="Arial"/>
              <a:buChar char="•"/>
            </a:pPr>
            <a:r>
              <a:rPr lang="en-US" sz="4029">
                <a:solidFill>
                  <a:srgbClr val="FFFFFF"/>
                </a:solidFill>
                <a:latin typeface="TT Commons Pro"/>
              </a:rPr>
              <a:t>`THERAPEUTIC_ALLIANCE_SCORE`</a:t>
            </a:r>
          </a:p>
        </p:txBody>
      </p:sp>
      <p:sp>
        <p:nvSpPr>
          <p:cNvPr id="3" name="TextBox 3"/>
          <p:cNvSpPr txBox="1"/>
          <p:nvPr/>
        </p:nvSpPr>
        <p:spPr>
          <a:xfrm>
            <a:off x="6531434" y="1019175"/>
            <a:ext cx="10727866" cy="1439418"/>
          </a:xfrm>
          <a:prstGeom prst="rect">
            <a:avLst/>
          </a:prstGeom>
        </p:spPr>
        <p:txBody>
          <a:bodyPr lIns="0" tIns="0" rIns="0" bIns="0" rtlCol="0" anchor="t">
            <a:spAutoFit/>
          </a:bodyPr>
          <a:lstStyle/>
          <a:p>
            <a:pPr marL="0" lvl="0" indent="0" algn="l">
              <a:lnSpc>
                <a:spcPts val="9419"/>
              </a:lnSpc>
            </a:pPr>
            <a:r>
              <a:rPr lang="en-US" sz="9419">
                <a:solidFill>
                  <a:srgbClr val="FFFFFF"/>
                </a:solidFill>
                <a:latin typeface="Kollektif"/>
              </a:rPr>
              <a:t>Interesting Features</a:t>
            </a:r>
          </a:p>
        </p:txBody>
      </p:sp>
      <p:grpSp>
        <p:nvGrpSpPr>
          <p:cNvPr id="4" name="Group 4"/>
          <p:cNvGrpSpPr>
            <a:grpSpLocks noChangeAspect="1"/>
          </p:cNvGrpSpPr>
          <p:nvPr/>
        </p:nvGrpSpPr>
        <p:grpSpPr>
          <a:xfrm>
            <a:off x="1028700" y="2934573"/>
            <a:ext cx="6816450" cy="5608282"/>
            <a:chOff x="0" y="0"/>
            <a:chExt cx="6184570" cy="5088399"/>
          </a:xfrm>
        </p:grpSpPr>
        <p:sp>
          <p:nvSpPr>
            <p:cNvPr id="5" name="Freeform 5"/>
            <p:cNvSpPr/>
            <p:nvPr/>
          </p:nvSpPr>
          <p:spPr>
            <a:xfrm>
              <a:off x="0" y="0"/>
              <a:ext cx="6184570" cy="5088399"/>
            </a:xfrm>
            <a:custGeom>
              <a:avLst/>
              <a:gdLst/>
              <a:ahLst/>
              <a:cxnLst/>
              <a:rect l="l" t="t" r="r" b="b"/>
              <a:pathLst>
                <a:path w="6184570" h="5088399">
                  <a:moveTo>
                    <a:pt x="2750917" y="2544200"/>
                  </a:moveTo>
                  <a:lnTo>
                    <a:pt x="0" y="5088399"/>
                  </a:lnTo>
                  <a:lnTo>
                    <a:pt x="3433653" y="5088399"/>
                  </a:lnTo>
                  <a:lnTo>
                    <a:pt x="6184570" y="2544200"/>
                  </a:lnTo>
                  <a:lnTo>
                    <a:pt x="3433653" y="0"/>
                  </a:lnTo>
                  <a:lnTo>
                    <a:pt x="0" y="0"/>
                  </a:lnTo>
                  <a:lnTo>
                    <a:pt x="2750917" y="2544200"/>
                  </a:lnTo>
                  <a:close/>
                </a:path>
              </a:pathLst>
            </a:custGeom>
            <a:solidFill>
              <a:srgbClr val="1D222D"/>
            </a:solidFill>
          </p:spPr>
          <p:txBody>
            <a:bodyPr/>
            <a:lstStyle/>
            <a:p>
              <a:endParaRPr lang="en-TW"/>
            </a:p>
          </p:txBody>
        </p:sp>
        <p:sp>
          <p:nvSpPr>
            <p:cNvPr id="6" name="Freeform 6"/>
            <p:cNvSpPr/>
            <p:nvPr/>
          </p:nvSpPr>
          <p:spPr>
            <a:xfrm>
              <a:off x="0" y="0"/>
              <a:ext cx="6184570" cy="5088399"/>
            </a:xfrm>
            <a:custGeom>
              <a:avLst/>
              <a:gdLst/>
              <a:ahLst/>
              <a:cxnLst/>
              <a:rect l="l" t="t" r="r" b="b"/>
              <a:pathLst>
                <a:path w="6184570" h="5088399">
                  <a:moveTo>
                    <a:pt x="2750917" y="2544200"/>
                  </a:moveTo>
                  <a:lnTo>
                    <a:pt x="0" y="5088399"/>
                  </a:lnTo>
                  <a:lnTo>
                    <a:pt x="3433653" y="5088399"/>
                  </a:lnTo>
                  <a:lnTo>
                    <a:pt x="6184570" y="2544200"/>
                  </a:lnTo>
                  <a:lnTo>
                    <a:pt x="3433653" y="0"/>
                  </a:lnTo>
                  <a:lnTo>
                    <a:pt x="0" y="0"/>
                  </a:lnTo>
                  <a:lnTo>
                    <a:pt x="2750917" y="2544200"/>
                  </a:lnTo>
                  <a:close/>
                </a:path>
              </a:pathLst>
            </a:custGeom>
            <a:blipFill>
              <a:blip r:embed="rId2"/>
              <a:stretch>
                <a:fillRect l="-12990" r="-10422"/>
              </a:stretch>
            </a:blipFill>
          </p:spPr>
          <p:txBody>
            <a:bodyPr/>
            <a:lstStyle/>
            <a:p>
              <a:endParaRPr lang="en-TW"/>
            </a:p>
          </p:txBody>
        </p:sp>
      </p:grpSp>
      <p:sp>
        <p:nvSpPr>
          <p:cNvPr id="7" name="Freeform 7"/>
          <p:cNvSpPr/>
          <p:nvPr/>
        </p:nvSpPr>
        <p:spPr>
          <a:xfrm>
            <a:off x="1028700" y="4680232"/>
            <a:ext cx="1008267" cy="2013969"/>
          </a:xfrm>
          <a:custGeom>
            <a:avLst/>
            <a:gdLst/>
            <a:ahLst/>
            <a:cxnLst/>
            <a:rect l="l" t="t" r="r" b="b"/>
            <a:pathLst>
              <a:path w="1008267" h="2013969">
                <a:moveTo>
                  <a:pt x="0" y="0"/>
                </a:moveTo>
                <a:lnTo>
                  <a:pt x="1008267" y="0"/>
                </a:lnTo>
                <a:lnTo>
                  <a:pt x="1008267" y="2013969"/>
                </a:lnTo>
                <a:lnTo>
                  <a:pt x="0" y="20139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8" name="TextBox 8"/>
          <p:cNvSpPr txBox="1"/>
          <p:nvPr/>
        </p:nvSpPr>
        <p:spPr>
          <a:xfrm>
            <a:off x="8249637" y="5873698"/>
            <a:ext cx="9009663" cy="2831338"/>
          </a:xfrm>
          <a:prstGeom prst="rect">
            <a:avLst/>
          </a:prstGeom>
        </p:spPr>
        <p:txBody>
          <a:bodyPr lIns="0" tIns="0" rIns="0" bIns="0" rtlCol="0" anchor="t">
            <a:spAutoFit/>
          </a:bodyPr>
          <a:lstStyle/>
          <a:p>
            <a:pPr algn="l">
              <a:lnSpc>
                <a:spcPts val="5641"/>
              </a:lnSpc>
            </a:pPr>
            <a:r>
              <a:rPr lang="en-US" sz="4029">
                <a:solidFill>
                  <a:srgbClr val="FFFFFF"/>
                </a:solidFill>
                <a:latin typeface="TT Commons Pro Bold"/>
              </a:rPr>
              <a:t>Assigning Risk Levels to Patients</a:t>
            </a:r>
          </a:p>
          <a:p>
            <a:pPr marL="870076" lvl="1" indent="-435038" algn="l">
              <a:lnSpc>
                <a:spcPts val="5641"/>
              </a:lnSpc>
              <a:buFont typeface="Arial"/>
              <a:buChar char="•"/>
            </a:pPr>
            <a:r>
              <a:rPr lang="en-US" sz="4029">
                <a:solidFill>
                  <a:srgbClr val="FFFFFF"/>
                </a:solidFill>
                <a:latin typeface="TT Commons Pro"/>
              </a:rPr>
              <a:t>assessments result and treatment effection overtime</a:t>
            </a:r>
          </a:p>
          <a:p>
            <a:pPr marL="870076" lvl="1" indent="-435038" algn="l">
              <a:lnSpc>
                <a:spcPts val="5641"/>
              </a:lnSpc>
              <a:buFont typeface="Arial"/>
              <a:buChar char="•"/>
            </a:pPr>
            <a:r>
              <a:rPr lang="en-US" sz="4029">
                <a:solidFill>
                  <a:srgbClr val="FFFFFF"/>
                </a:solidFill>
                <a:latin typeface="TT Commons Pro"/>
              </a:rPr>
              <a:t>`SCORE_IMPROVEMENT`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1147197" y="426274"/>
            <a:ext cx="3570602" cy="3654211"/>
          </a:xfrm>
          <a:custGeom>
            <a:avLst/>
            <a:gdLst/>
            <a:ahLst/>
            <a:cxnLst/>
            <a:rect l="l" t="t" r="r" b="b"/>
            <a:pathLst>
              <a:path w="3570602" h="3654211">
                <a:moveTo>
                  <a:pt x="0" y="0"/>
                </a:moveTo>
                <a:lnTo>
                  <a:pt x="3570602" y="0"/>
                </a:lnTo>
                <a:lnTo>
                  <a:pt x="3570602" y="3654211"/>
                </a:lnTo>
                <a:lnTo>
                  <a:pt x="0" y="3654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a:off x="1625535" y="5950801"/>
            <a:ext cx="6184527" cy="4469261"/>
          </a:xfrm>
          <a:custGeom>
            <a:avLst/>
            <a:gdLst/>
            <a:ahLst/>
            <a:cxnLst/>
            <a:rect l="l" t="t" r="r" b="b"/>
            <a:pathLst>
              <a:path w="6184527" h="4469261">
                <a:moveTo>
                  <a:pt x="0" y="0"/>
                </a:moveTo>
                <a:lnTo>
                  <a:pt x="6184528" y="0"/>
                </a:lnTo>
                <a:lnTo>
                  <a:pt x="6184528" y="4469261"/>
                </a:lnTo>
                <a:lnTo>
                  <a:pt x="0" y="4469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4" name="Freeform 4"/>
          <p:cNvSpPr/>
          <p:nvPr/>
        </p:nvSpPr>
        <p:spPr>
          <a:xfrm>
            <a:off x="2105417" y="1614603"/>
            <a:ext cx="4594124" cy="8672397"/>
          </a:xfrm>
          <a:custGeom>
            <a:avLst/>
            <a:gdLst/>
            <a:ahLst/>
            <a:cxnLst/>
            <a:rect l="l" t="t" r="r" b="b"/>
            <a:pathLst>
              <a:path w="4594124" h="8672397">
                <a:moveTo>
                  <a:pt x="0" y="0"/>
                </a:moveTo>
                <a:lnTo>
                  <a:pt x="4594124" y="0"/>
                </a:lnTo>
                <a:lnTo>
                  <a:pt x="4594124" y="8672397"/>
                </a:lnTo>
                <a:lnTo>
                  <a:pt x="0" y="8672397"/>
                </a:lnTo>
                <a:lnTo>
                  <a:pt x="0" y="0"/>
                </a:lnTo>
                <a:close/>
              </a:path>
            </a:pathLst>
          </a:custGeom>
          <a:blipFill>
            <a:blip r:embed="rId6"/>
            <a:stretch>
              <a:fillRect l="-124191" r="-58965"/>
            </a:stretch>
          </a:blipFill>
        </p:spPr>
        <p:txBody>
          <a:bodyPr/>
          <a:lstStyle/>
          <a:p>
            <a:endParaRPr lang="en-TW"/>
          </a:p>
        </p:txBody>
      </p:sp>
      <p:grpSp>
        <p:nvGrpSpPr>
          <p:cNvPr id="5" name="Group 5"/>
          <p:cNvGrpSpPr/>
          <p:nvPr/>
        </p:nvGrpSpPr>
        <p:grpSpPr>
          <a:xfrm>
            <a:off x="8195219" y="2068852"/>
            <a:ext cx="9064081" cy="6149295"/>
            <a:chOff x="0" y="0"/>
            <a:chExt cx="12085441" cy="8199060"/>
          </a:xfrm>
        </p:grpSpPr>
        <p:sp>
          <p:nvSpPr>
            <p:cNvPr id="6" name="TextBox 6"/>
            <p:cNvSpPr txBox="1"/>
            <p:nvPr/>
          </p:nvSpPr>
          <p:spPr>
            <a:xfrm>
              <a:off x="0" y="2109740"/>
              <a:ext cx="12085441" cy="6089320"/>
            </a:xfrm>
            <a:prstGeom prst="rect">
              <a:avLst/>
            </a:prstGeom>
          </p:spPr>
          <p:txBody>
            <a:bodyPr lIns="0" tIns="0" rIns="0" bIns="0" rtlCol="0" anchor="t">
              <a:spAutoFit/>
            </a:bodyPr>
            <a:lstStyle/>
            <a:p>
              <a:pPr marL="878497" lvl="1" indent="-439248" algn="l">
                <a:lnSpc>
                  <a:spcPts val="6103"/>
                </a:lnSpc>
                <a:buFont typeface="Arial"/>
                <a:buChar char="•"/>
              </a:pPr>
              <a:r>
                <a:rPr lang="en-US" sz="4068" strike="noStrike">
                  <a:solidFill>
                    <a:srgbClr val="FFFFFF"/>
                  </a:solidFill>
                  <a:latin typeface="TT Commons Pro Bold"/>
                </a:rPr>
                <a:t>Data cleaning </a:t>
              </a:r>
              <a:r>
                <a:rPr lang="en-US" sz="4068" strike="noStrike">
                  <a:solidFill>
                    <a:srgbClr val="FFFFFF"/>
                  </a:solidFill>
                  <a:latin typeface="TT Commons Pro"/>
                </a:rPr>
                <a:t>ensures accuracy, including validity checks and handling missing data.</a:t>
              </a:r>
            </a:p>
            <a:p>
              <a:pPr marL="878497" lvl="1" indent="-439248" algn="l">
                <a:lnSpc>
                  <a:spcPts val="6103"/>
                </a:lnSpc>
                <a:buFont typeface="Arial"/>
                <a:buChar char="•"/>
              </a:pPr>
              <a:r>
                <a:rPr lang="en-US" sz="4068" strike="noStrike">
                  <a:solidFill>
                    <a:srgbClr val="FFFFFF"/>
                  </a:solidFill>
                  <a:latin typeface="TT Commons Pro Bold"/>
                </a:rPr>
                <a:t>Data integration</a:t>
              </a:r>
              <a:r>
                <a:rPr lang="en-US" sz="4068" strike="noStrike">
                  <a:solidFill>
                    <a:srgbClr val="FFFFFF"/>
                  </a:solidFill>
                  <a:latin typeface="TT Commons Pro"/>
                </a:rPr>
                <a:t> combine tables  using universal identifiers, simplifying access and analysis.</a:t>
              </a:r>
            </a:p>
          </p:txBody>
        </p:sp>
        <p:sp>
          <p:nvSpPr>
            <p:cNvPr id="7" name="TextBox 7"/>
            <p:cNvSpPr txBox="1"/>
            <p:nvPr/>
          </p:nvSpPr>
          <p:spPr>
            <a:xfrm>
              <a:off x="0" y="-66675"/>
              <a:ext cx="12085441" cy="1975851"/>
            </a:xfrm>
            <a:prstGeom prst="rect">
              <a:avLst/>
            </a:prstGeom>
          </p:spPr>
          <p:txBody>
            <a:bodyPr lIns="0" tIns="0" rIns="0" bIns="0" rtlCol="0" anchor="t">
              <a:spAutoFit/>
            </a:bodyPr>
            <a:lstStyle/>
            <a:p>
              <a:pPr marL="0" lvl="0" indent="0" algn="just">
                <a:lnSpc>
                  <a:spcPts val="10079"/>
                </a:lnSpc>
              </a:pPr>
              <a:r>
                <a:rPr lang="en-US" sz="9420" strike="noStrike">
                  <a:solidFill>
                    <a:srgbClr val="FFFFFF"/>
                  </a:solidFill>
                  <a:latin typeface="Kollektif"/>
                </a:rPr>
                <a:t>Data Preparation</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9834922" y="1599564"/>
            <a:ext cx="6853514" cy="7087872"/>
          </a:xfrm>
          <a:custGeom>
            <a:avLst/>
            <a:gdLst/>
            <a:ahLst/>
            <a:cxnLst/>
            <a:rect l="l" t="t" r="r" b="b"/>
            <a:pathLst>
              <a:path w="6853514" h="7087872">
                <a:moveTo>
                  <a:pt x="0" y="0"/>
                </a:moveTo>
                <a:lnTo>
                  <a:pt x="6853514" y="0"/>
                </a:lnTo>
                <a:lnTo>
                  <a:pt x="6853514" y="7087872"/>
                </a:lnTo>
                <a:lnTo>
                  <a:pt x="0" y="7087872"/>
                </a:lnTo>
                <a:lnTo>
                  <a:pt x="0" y="0"/>
                </a:lnTo>
                <a:close/>
              </a:path>
            </a:pathLst>
          </a:custGeom>
          <a:blipFill>
            <a:blip r:embed="rId2"/>
            <a:stretch>
              <a:fillRect l="-27215" r="-27913"/>
            </a:stretch>
          </a:blipFill>
        </p:spPr>
        <p:txBody>
          <a:bodyPr/>
          <a:lstStyle/>
          <a:p>
            <a:endParaRPr lang="en-TW"/>
          </a:p>
        </p:txBody>
      </p:sp>
      <p:sp>
        <p:nvSpPr>
          <p:cNvPr id="3" name="TextBox 3"/>
          <p:cNvSpPr txBox="1"/>
          <p:nvPr/>
        </p:nvSpPr>
        <p:spPr>
          <a:xfrm>
            <a:off x="549465" y="1456689"/>
            <a:ext cx="6687186" cy="1238250"/>
          </a:xfrm>
          <a:prstGeom prst="rect">
            <a:avLst/>
          </a:prstGeom>
        </p:spPr>
        <p:txBody>
          <a:bodyPr lIns="0" tIns="0" rIns="0" bIns="0" rtlCol="0" anchor="t">
            <a:spAutoFit/>
          </a:bodyPr>
          <a:lstStyle/>
          <a:p>
            <a:pPr marL="0" lvl="0" indent="0" algn="l">
              <a:lnSpc>
                <a:spcPts val="8639"/>
              </a:lnSpc>
            </a:pPr>
            <a:r>
              <a:rPr lang="en-US" sz="7199">
                <a:solidFill>
                  <a:srgbClr val="FFFFFF"/>
                </a:solidFill>
                <a:latin typeface="Kollektif"/>
              </a:rPr>
              <a:t>Deliverables:</a:t>
            </a:r>
          </a:p>
        </p:txBody>
      </p:sp>
      <p:sp>
        <p:nvSpPr>
          <p:cNvPr id="4" name="TextBox 4"/>
          <p:cNvSpPr txBox="1"/>
          <p:nvPr/>
        </p:nvSpPr>
        <p:spPr>
          <a:xfrm>
            <a:off x="261536" y="4373113"/>
            <a:ext cx="9363242" cy="2472055"/>
          </a:xfrm>
          <a:prstGeom prst="rect">
            <a:avLst/>
          </a:prstGeom>
        </p:spPr>
        <p:txBody>
          <a:bodyPr lIns="0" tIns="0" rIns="0" bIns="0" rtlCol="0" anchor="t">
            <a:spAutoFit/>
          </a:bodyPr>
          <a:lstStyle/>
          <a:p>
            <a:pPr marL="604519" lvl="1" indent="-302260" algn="l">
              <a:lnSpc>
                <a:spcPts val="3919"/>
              </a:lnSpc>
              <a:spcBef>
                <a:spcPct val="0"/>
              </a:spcBef>
              <a:buAutoNum type="arabicPeriod"/>
            </a:pPr>
            <a:r>
              <a:rPr lang="en-US" sz="2799">
                <a:solidFill>
                  <a:srgbClr val="FFFFFF"/>
                </a:solidFill>
                <a:latin typeface="TT Commons Pro Bold"/>
              </a:rPr>
              <a:t>Predictive Model Report</a:t>
            </a:r>
          </a:p>
          <a:p>
            <a:pPr algn="l">
              <a:lnSpc>
                <a:spcPts val="3919"/>
              </a:lnSpc>
              <a:spcBef>
                <a:spcPct val="0"/>
              </a:spcBef>
            </a:pPr>
            <a:endParaRPr lang="en-US" sz="2799">
              <a:solidFill>
                <a:srgbClr val="FFFFFF"/>
              </a:solidFill>
              <a:latin typeface="TT Commons Pro Bold"/>
            </a:endParaRPr>
          </a:p>
          <a:p>
            <a:pPr algn="l">
              <a:lnSpc>
                <a:spcPts val="3919"/>
              </a:lnSpc>
              <a:spcBef>
                <a:spcPct val="0"/>
              </a:spcBef>
            </a:pPr>
            <a:r>
              <a:rPr lang="en-US" sz="2799">
                <a:solidFill>
                  <a:srgbClr val="FFFFFF"/>
                </a:solidFill>
                <a:latin typeface="TT Commons Pro Bold"/>
              </a:rPr>
              <a:t>    2. Recommendation System for Therapist Assignment</a:t>
            </a:r>
          </a:p>
          <a:p>
            <a:pPr algn="l">
              <a:lnSpc>
                <a:spcPts val="3919"/>
              </a:lnSpc>
              <a:spcBef>
                <a:spcPct val="0"/>
              </a:spcBef>
            </a:pPr>
            <a:endParaRPr lang="en-US" sz="2799">
              <a:solidFill>
                <a:srgbClr val="FFFFFF"/>
              </a:solidFill>
              <a:latin typeface="TT Commons Pro Bold"/>
            </a:endParaRPr>
          </a:p>
          <a:p>
            <a:pPr algn="l">
              <a:lnSpc>
                <a:spcPts val="3919"/>
              </a:lnSpc>
              <a:spcBef>
                <a:spcPct val="0"/>
              </a:spcBef>
            </a:pPr>
            <a:r>
              <a:rPr lang="en-US" sz="2799">
                <a:solidFill>
                  <a:srgbClr val="FFFFFF"/>
                </a:solidFill>
                <a:latin typeface="TT Commons Pro Bold"/>
              </a:rPr>
              <a:t>    3. Actionable Insights Guide: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1028700" y="1084858"/>
            <a:ext cx="8049460" cy="8049460"/>
          </a:xfrm>
          <a:custGeom>
            <a:avLst/>
            <a:gdLst/>
            <a:ahLst/>
            <a:cxnLst/>
            <a:rect l="l" t="t" r="r" b="b"/>
            <a:pathLst>
              <a:path w="8049460" h="8049460">
                <a:moveTo>
                  <a:pt x="0" y="0"/>
                </a:moveTo>
                <a:lnTo>
                  <a:pt x="8049460" y="0"/>
                </a:lnTo>
                <a:lnTo>
                  <a:pt x="8049460" y="8049460"/>
                </a:lnTo>
                <a:lnTo>
                  <a:pt x="0" y="80494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3" name="Group 3"/>
          <p:cNvGrpSpPr/>
          <p:nvPr/>
        </p:nvGrpSpPr>
        <p:grpSpPr>
          <a:xfrm>
            <a:off x="1769739" y="2322480"/>
            <a:ext cx="6052875" cy="6052851"/>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5789" r="-34209"/>
              </a:stretch>
            </a:blipFill>
          </p:spPr>
          <p:txBody>
            <a:bodyPr/>
            <a:lstStyle/>
            <a:p>
              <a:endParaRPr lang="en-TW"/>
            </a:p>
          </p:txBody>
        </p:sp>
      </p:grpSp>
      <p:grpSp>
        <p:nvGrpSpPr>
          <p:cNvPr id="5" name="Group 5"/>
          <p:cNvGrpSpPr/>
          <p:nvPr/>
        </p:nvGrpSpPr>
        <p:grpSpPr>
          <a:xfrm>
            <a:off x="9383950" y="749620"/>
            <a:ext cx="9917208" cy="8384699"/>
            <a:chOff x="0" y="0"/>
            <a:chExt cx="13222944" cy="11179598"/>
          </a:xfrm>
        </p:grpSpPr>
        <p:sp>
          <p:nvSpPr>
            <p:cNvPr id="6" name="TextBox 6"/>
            <p:cNvSpPr txBox="1"/>
            <p:nvPr/>
          </p:nvSpPr>
          <p:spPr>
            <a:xfrm>
              <a:off x="0" y="-133350"/>
              <a:ext cx="13222944" cy="1543050"/>
            </a:xfrm>
            <a:prstGeom prst="rect">
              <a:avLst/>
            </a:prstGeom>
          </p:spPr>
          <p:txBody>
            <a:bodyPr lIns="0" tIns="0" rIns="0" bIns="0" rtlCol="0" anchor="t">
              <a:spAutoFit/>
            </a:bodyPr>
            <a:lstStyle/>
            <a:p>
              <a:pPr marL="0" lvl="0" indent="0" algn="l">
                <a:lnSpc>
                  <a:spcPts val="8399"/>
                </a:lnSpc>
              </a:pPr>
              <a:r>
                <a:rPr lang="en-US" sz="6999">
                  <a:solidFill>
                    <a:srgbClr val="FFFFFF"/>
                  </a:solidFill>
                  <a:latin typeface="Kollektif"/>
                </a:rPr>
                <a:t>Schedule</a:t>
              </a:r>
            </a:p>
          </p:txBody>
        </p:sp>
        <p:sp>
          <p:nvSpPr>
            <p:cNvPr id="7" name="TextBox 7"/>
            <p:cNvSpPr txBox="1"/>
            <p:nvPr/>
          </p:nvSpPr>
          <p:spPr>
            <a:xfrm>
              <a:off x="68859" y="1915570"/>
              <a:ext cx="13154086" cy="739563"/>
            </a:xfrm>
            <a:prstGeom prst="rect">
              <a:avLst/>
            </a:prstGeom>
          </p:spPr>
          <p:txBody>
            <a:bodyPr lIns="0" tIns="0" rIns="0" bIns="0" rtlCol="0" anchor="t">
              <a:spAutoFit/>
            </a:bodyPr>
            <a:lstStyle/>
            <a:p>
              <a:pPr marL="0" lvl="0" indent="0" algn="l">
                <a:lnSpc>
                  <a:spcPts val="4160"/>
                </a:lnSpc>
              </a:pPr>
              <a:r>
                <a:rPr lang="en-US" sz="3200">
                  <a:solidFill>
                    <a:srgbClr val="FFFFFF"/>
                  </a:solidFill>
                  <a:latin typeface="Kollektif"/>
                </a:rPr>
                <a:t>Weekly Sprint Model</a:t>
              </a:r>
            </a:p>
          </p:txBody>
        </p:sp>
        <p:sp>
          <p:nvSpPr>
            <p:cNvPr id="8" name="TextBox 8"/>
            <p:cNvSpPr txBox="1"/>
            <p:nvPr/>
          </p:nvSpPr>
          <p:spPr>
            <a:xfrm>
              <a:off x="0" y="4413038"/>
              <a:ext cx="13222944" cy="6766560"/>
            </a:xfrm>
            <a:prstGeom prst="rect">
              <a:avLst/>
            </a:prstGeom>
          </p:spPr>
          <p:txBody>
            <a:bodyPr lIns="0" tIns="0" rIns="0" bIns="0" rtlCol="0" anchor="t">
              <a:spAutoFit/>
            </a:bodyPr>
            <a:lstStyle/>
            <a:p>
              <a:pPr marL="0" lvl="0" indent="0" algn="l">
                <a:lnSpc>
                  <a:spcPts val="3120"/>
                </a:lnSpc>
              </a:pPr>
              <a:r>
                <a:rPr lang="en-US" sz="2400">
                  <a:solidFill>
                    <a:srgbClr val="FFFFFF"/>
                  </a:solidFill>
                  <a:latin typeface="TT Commons Pro Bold"/>
                </a:rPr>
                <a:t>- Project Kickoff: April 29th</a:t>
              </a:r>
            </a:p>
            <a:p>
              <a:pPr marL="0" lvl="0" indent="0" algn="l">
                <a:lnSpc>
                  <a:spcPts val="3120"/>
                </a:lnSpc>
              </a:pPr>
              <a:endParaRPr lang="en-US" sz="2400">
                <a:solidFill>
                  <a:srgbClr val="FFFFFF"/>
                </a:solidFill>
                <a:latin typeface="TT Commons Pro Bold"/>
              </a:endParaRPr>
            </a:p>
            <a:p>
              <a:pPr marL="0" lvl="0" indent="0" algn="l">
                <a:lnSpc>
                  <a:spcPts val="3120"/>
                </a:lnSpc>
              </a:pPr>
              <a:r>
                <a:rPr lang="en-US" sz="2400">
                  <a:solidFill>
                    <a:srgbClr val="FFFFFF"/>
                  </a:solidFill>
                  <a:latin typeface="TT Commons Pro Bold"/>
                </a:rPr>
                <a:t>- Communication Plan: Weekly check-ins with </a:t>
              </a:r>
            </a:p>
            <a:p>
              <a:pPr marL="0" lvl="0" indent="0" algn="l">
                <a:lnSpc>
                  <a:spcPts val="3120"/>
                </a:lnSpc>
              </a:pPr>
              <a:r>
                <a:rPr lang="en-US" sz="2400">
                  <a:solidFill>
                    <a:srgbClr val="FFFFFF"/>
                  </a:solidFill>
                  <a:latin typeface="TT Commons Pro Bold"/>
                </a:rPr>
                <a:t>Mr. Nicholas Kwan every Thursday via Zoom, </a:t>
              </a:r>
            </a:p>
            <a:p>
              <a:pPr marL="0" lvl="0" indent="0" algn="l">
                <a:lnSpc>
                  <a:spcPts val="3120"/>
                </a:lnSpc>
              </a:pPr>
              <a:r>
                <a:rPr lang="en-US" sz="2400">
                  <a:solidFill>
                    <a:srgbClr val="FFFFFF"/>
                  </a:solidFill>
                  <a:latin typeface="TT Commons Pro Bold"/>
                </a:rPr>
                <a:t>team meetings every Wednesday and Saturday</a:t>
              </a:r>
            </a:p>
            <a:p>
              <a:pPr marL="0" lvl="0" indent="0" algn="l">
                <a:lnSpc>
                  <a:spcPts val="3120"/>
                </a:lnSpc>
              </a:pPr>
              <a:endParaRPr lang="en-US" sz="2400">
                <a:solidFill>
                  <a:srgbClr val="FFFFFF"/>
                </a:solidFill>
                <a:latin typeface="TT Commons Pro Bold"/>
              </a:endParaRPr>
            </a:p>
            <a:p>
              <a:pPr marL="0" lvl="0" indent="0" algn="l">
                <a:lnSpc>
                  <a:spcPts val="3120"/>
                </a:lnSpc>
              </a:pPr>
              <a:r>
                <a:rPr lang="en-US" sz="2400">
                  <a:solidFill>
                    <a:srgbClr val="FFFFFF"/>
                  </a:solidFill>
                  <a:latin typeface="TT Commons Pro Bold"/>
                </a:rPr>
                <a:t>- Starts May 5th, new sprint launches each Sunday</a:t>
              </a:r>
            </a:p>
            <a:p>
              <a:pPr marL="0" lvl="0" indent="0" algn="l">
                <a:lnSpc>
                  <a:spcPts val="3120"/>
                </a:lnSpc>
              </a:pPr>
              <a:r>
                <a:rPr lang="en-US" sz="2400">
                  <a:solidFill>
                    <a:srgbClr val="FFFFFF"/>
                  </a:solidFill>
                  <a:latin typeface="TT Commons Pro Bold"/>
                </a:rPr>
                <a:t>    - Sprint 1 (May 5 - May 12): Explore the data</a:t>
              </a:r>
            </a:p>
            <a:p>
              <a:pPr marL="0" lvl="0" indent="0" algn="l">
                <a:lnSpc>
                  <a:spcPts val="3120"/>
                </a:lnSpc>
              </a:pPr>
              <a:r>
                <a:rPr lang="en-US" sz="2400">
                  <a:solidFill>
                    <a:srgbClr val="FFFFFF"/>
                  </a:solidFill>
                  <a:latin typeface="TT Commons Pro Bold"/>
                </a:rPr>
                <a:t>    - Sprint 2 (May 13 - May 26): Set up the model</a:t>
              </a:r>
            </a:p>
            <a:p>
              <a:pPr marL="0" lvl="0" indent="0" algn="l">
                <a:lnSpc>
                  <a:spcPts val="3120"/>
                </a:lnSpc>
              </a:pPr>
              <a:r>
                <a:rPr lang="en-US" sz="2400">
                  <a:solidFill>
                    <a:srgbClr val="FFFFFF"/>
                  </a:solidFill>
                  <a:latin typeface="TT Commons Pro Bold"/>
                </a:rPr>
                <a:t>    - Sprint 3 (May 27 - June 09): Analyze the result</a:t>
              </a:r>
            </a:p>
            <a:p>
              <a:pPr marL="0" lvl="0" indent="0" algn="l">
                <a:lnSpc>
                  <a:spcPts val="3120"/>
                </a:lnSpc>
              </a:pPr>
              <a:r>
                <a:rPr lang="en-US" sz="2400">
                  <a:solidFill>
                    <a:srgbClr val="FFFFFF"/>
                  </a:solidFill>
                  <a:latin typeface="TT Commons Pro Bold"/>
                </a:rPr>
                <a:t>    - Sprint 4 (June 10 - June 29): Final report and presentation</a:t>
              </a:r>
            </a:p>
            <a:p>
              <a:pPr marL="0" lvl="0" indent="0" algn="l">
                <a:lnSpc>
                  <a:spcPts val="3120"/>
                </a:lnSpc>
              </a:pPr>
              <a:endParaRPr lang="en-US" sz="2400">
                <a:solidFill>
                  <a:srgbClr val="FFFFFF"/>
                </a:solidFill>
                <a:latin typeface="TT Commons Pro Bold"/>
              </a:endParaRPr>
            </a:p>
            <a:p>
              <a:pPr algn="l">
                <a:lnSpc>
                  <a:spcPts val="3120"/>
                </a:lnSpc>
              </a:pPr>
              <a:endParaRPr lang="en-US" sz="2400">
                <a:solidFill>
                  <a:srgbClr val="FFFFFF"/>
                </a:solidFill>
                <a:latin typeface="TT Commons Pro Bold"/>
              </a:endParaRPr>
            </a:p>
          </p:txBody>
        </p:sp>
        <p:sp>
          <p:nvSpPr>
            <p:cNvPr id="9" name="AutoShape 9"/>
            <p:cNvSpPr/>
            <p:nvPr/>
          </p:nvSpPr>
          <p:spPr>
            <a:xfrm>
              <a:off x="0" y="3044225"/>
              <a:ext cx="13222944" cy="0"/>
            </a:xfrm>
            <a:prstGeom prst="line">
              <a:avLst/>
            </a:prstGeom>
            <a:ln w="12700" cap="rnd">
              <a:solidFill>
                <a:srgbClr val="FFFFFF"/>
              </a:solidFill>
              <a:prstDash val="solid"/>
              <a:headEnd type="none" w="sm" len="sm"/>
              <a:tailEnd type="none" w="sm" len="sm"/>
            </a:ln>
          </p:spPr>
          <p:txBody>
            <a:bodyPr/>
            <a:lstStyle/>
            <a:p>
              <a:endParaRPr lang="en-TW"/>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pSp>
        <p:nvGrpSpPr>
          <p:cNvPr id="2" name="Group 2"/>
          <p:cNvGrpSpPr/>
          <p:nvPr/>
        </p:nvGrpSpPr>
        <p:grpSpPr>
          <a:xfrm>
            <a:off x="1221041" y="1206420"/>
            <a:ext cx="13763328" cy="2199867"/>
            <a:chOff x="0" y="0"/>
            <a:chExt cx="18351104" cy="2933155"/>
          </a:xfrm>
        </p:grpSpPr>
        <p:sp>
          <p:nvSpPr>
            <p:cNvPr id="3" name="TextBox 3"/>
            <p:cNvSpPr txBox="1"/>
            <p:nvPr/>
          </p:nvSpPr>
          <p:spPr>
            <a:xfrm>
              <a:off x="0" y="-9525"/>
              <a:ext cx="18351104" cy="1960245"/>
            </a:xfrm>
            <a:prstGeom prst="rect">
              <a:avLst/>
            </a:prstGeom>
          </p:spPr>
          <p:txBody>
            <a:bodyPr lIns="0" tIns="0" rIns="0" bIns="0" rtlCol="0" anchor="t">
              <a:spAutoFit/>
            </a:bodyPr>
            <a:lstStyle/>
            <a:p>
              <a:pPr algn="l">
                <a:lnSpc>
                  <a:spcPts val="9600"/>
                </a:lnSpc>
              </a:pPr>
              <a:r>
                <a:rPr lang="en-US" sz="9600">
                  <a:solidFill>
                    <a:srgbClr val="FFFFFF"/>
                  </a:solidFill>
                  <a:latin typeface="Kollektif"/>
                </a:rPr>
                <a:t>Agenda</a:t>
              </a:r>
            </a:p>
          </p:txBody>
        </p:sp>
        <p:sp>
          <p:nvSpPr>
            <p:cNvPr id="4" name="TextBox 4"/>
            <p:cNvSpPr txBox="1"/>
            <p:nvPr/>
          </p:nvSpPr>
          <p:spPr>
            <a:xfrm>
              <a:off x="0" y="2285456"/>
              <a:ext cx="11958660" cy="647700"/>
            </a:xfrm>
            <a:prstGeom prst="rect">
              <a:avLst/>
            </a:prstGeom>
          </p:spPr>
          <p:txBody>
            <a:bodyPr lIns="0" tIns="0" rIns="0" bIns="0" rtlCol="0" anchor="t">
              <a:spAutoFit/>
            </a:bodyPr>
            <a:lstStyle/>
            <a:p>
              <a:pPr algn="l">
                <a:lnSpc>
                  <a:spcPts val="3900"/>
                </a:lnSpc>
              </a:pPr>
              <a:endParaRPr/>
            </a:p>
          </p:txBody>
        </p:sp>
      </p:grpSp>
      <p:sp>
        <p:nvSpPr>
          <p:cNvPr id="5" name="AutoShape 5"/>
          <p:cNvSpPr/>
          <p:nvPr/>
        </p:nvSpPr>
        <p:spPr>
          <a:xfrm>
            <a:off x="524982" y="5792852"/>
            <a:ext cx="0" cy="2521128"/>
          </a:xfrm>
          <a:prstGeom prst="line">
            <a:avLst/>
          </a:prstGeom>
          <a:ln w="9525" cap="rnd">
            <a:solidFill>
              <a:srgbClr val="FFFFFF"/>
            </a:solidFill>
            <a:prstDash val="solid"/>
            <a:headEnd type="none" w="sm" len="sm"/>
            <a:tailEnd type="none" w="sm" len="sm"/>
          </a:ln>
        </p:spPr>
        <p:txBody>
          <a:bodyPr/>
          <a:lstStyle/>
          <a:p>
            <a:endParaRPr lang="en-TW"/>
          </a:p>
        </p:txBody>
      </p:sp>
      <p:sp>
        <p:nvSpPr>
          <p:cNvPr id="6" name="AutoShape 6"/>
          <p:cNvSpPr/>
          <p:nvPr/>
        </p:nvSpPr>
        <p:spPr>
          <a:xfrm>
            <a:off x="7635932" y="5792852"/>
            <a:ext cx="0" cy="2521128"/>
          </a:xfrm>
          <a:prstGeom prst="line">
            <a:avLst/>
          </a:prstGeom>
          <a:ln w="9525" cap="rnd">
            <a:solidFill>
              <a:srgbClr val="FFFFFF"/>
            </a:solidFill>
            <a:prstDash val="solid"/>
            <a:headEnd type="none" w="sm" len="sm"/>
            <a:tailEnd type="none" w="sm" len="sm"/>
          </a:ln>
        </p:spPr>
        <p:txBody>
          <a:bodyPr/>
          <a:lstStyle/>
          <a:p>
            <a:endParaRPr lang="en-TW"/>
          </a:p>
        </p:txBody>
      </p:sp>
      <p:sp>
        <p:nvSpPr>
          <p:cNvPr id="7" name="AutoShape 7"/>
          <p:cNvSpPr/>
          <p:nvPr/>
        </p:nvSpPr>
        <p:spPr>
          <a:xfrm>
            <a:off x="4085573" y="5792852"/>
            <a:ext cx="0" cy="2521128"/>
          </a:xfrm>
          <a:prstGeom prst="line">
            <a:avLst/>
          </a:prstGeom>
          <a:ln w="9525" cap="rnd">
            <a:solidFill>
              <a:srgbClr val="FFFFFF"/>
            </a:solidFill>
            <a:prstDash val="solid"/>
            <a:headEnd type="none" w="sm" len="sm"/>
            <a:tailEnd type="none" w="sm" len="sm"/>
          </a:ln>
        </p:spPr>
        <p:txBody>
          <a:bodyPr/>
          <a:lstStyle/>
          <a:p>
            <a:endParaRPr lang="en-TW"/>
          </a:p>
        </p:txBody>
      </p:sp>
      <p:sp>
        <p:nvSpPr>
          <p:cNvPr id="8" name="AutoShape 8"/>
          <p:cNvSpPr/>
          <p:nvPr/>
        </p:nvSpPr>
        <p:spPr>
          <a:xfrm>
            <a:off x="11186291" y="5792852"/>
            <a:ext cx="0" cy="2521128"/>
          </a:xfrm>
          <a:prstGeom prst="line">
            <a:avLst/>
          </a:prstGeom>
          <a:ln w="9525" cap="rnd">
            <a:solidFill>
              <a:srgbClr val="FFFFFF"/>
            </a:solidFill>
            <a:prstDash val="solid"/>
            <a:headEnd type="none" w="sm" len="sm"/>
            <a:tailEnd type="none" w="sm" len="sm"/>
          </a:ln>
        </p:spPr>
        <p:txBody>
          <a:bodyPr/>
          <a:lstStyle/>
          <a:p>
            <a:endParaRPr lang="en-TW"/>
          </a:p>
        </p:txBody>
      </p:sp>
      <p:sp>
        <p:nvSpPr>
          <p:cNvPr id="9" name="AutoShape 9"/>
          <p:cNvSpPr/>
          <p:nvPr/>
        </p:nvSpPr>
        <p:spPr>
          <a:xfrm>
            <a:off x="14736650" y="5792852"/>
            <a:ext cx="0" cy="2521128"/>
          </a:xfrm>
          <a:prstGeom prst="line">
            <a:avLst/>
          </a:prstGeom>
          <a:ln w="9525" cap="rnd">
            <a:solidFill>
              <a:srgbClr val="FFFFFF"/>
            </a:solidFill>
            <a:prstDash val="solid"/>
            <a:headEnd type="none" w="sm" len="sm"/>
            <a:tailEnd type="none" w="sm" len="sm"/>
          </a:ln>
        </p:spPr>
        <p:txBody>
          <a:bodyPr/>
          <a:lstStyle/>
          <a:p>
            <a:endParaRPr lang="en-TW"/>
          </a:p>
        </p:txBody>
      </p:sp>
      <p:grpSp>
        <p:nvGrpSpPr>
          <p:cNvPr id="10" name="Group 10"/>
          <p:cNvGrpSpPr/>
          <p:nvPr/>
        </p:nvGrpSpPr>
        <p:grpSpPr>
          <a:xfrm>
            <a:off x="858352" y="5804277"/>
            <a:ext cx="2904082" cy="1989282"/>
            <a:chOff x="0" y="0"/>
            <a:chExt cx="3872109" cy="2652376"/>
          </a:xfrm>
        </p:grpSpPr>
        <p:sp>
          <p:nvSpPr>
            <p:cNvPr id="11" name="TextBox 11"/>
            <p:cNvSpPr txBox="1"/>
            <p:nvPr/>
          </p:nvSpPr>
          <p:spPr>
            <a:xfrm>
              <a:off x="0" y="1269181"/>
              <a:ext cx="3872109" cy="1383195"/>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What is mental diseases</a:t>
              </a:r>
            </a:p>
          </p:txBody>
        </p:sp>
        <p:sp>
          <p:nvSpPr>
            <p:cNvPr id="12" name="TextBox 12"/>
            <p:cNvSpPr txBox="1"/>
            <p:nvPr/>
          </p:nvSpPr>
          <p:spPr>
            <a:xfrm>
              <a:off x="0" y="-95250"/>
              <a:ext cx="1375967" cy="95579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01</a:t>
              </a:r>
            </a:p>
          </p:txBody>
        </p:sp>
      </p:grpSp>
      <p:grpSp>
        <p:nvGrpSpPr>
          <p:cNvPr id="13" name="Group 13"/>
          <p:cNvGrpSpPr/>
          <p:nvPr/>
        </p:nvGrpSpPr>
        <p:grpSpPr>
          <a:xfrm>
            <a:off x="4408711" y="5804277"/>
            <a:ext cx="2904082" cy="1457266"/>
            <a:chOff x="0" y="0"/>
            <a:chExt cx="3872109" cy="1943021"/>
          </a:xfrm>
        </p:grpSpPr>
        <p:sp>
          <p:nvSpPr>
            <p:cNvPr id="14" name="TextBox 14"/>
            <p:cNvSpPr txBox="1"/>
            <p:nvPr/>
          </p:nvSpPr>
          <p:spPr>
            <a:xfrm>
              <a:off x="0" y="1269181"/>
              <a:ext cx="3872109" cy="673840"/>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Introduction</a:t>
              </a:r>
            </a:p>
          </p:txBody>
        </p:sp>
        <p:sp>
          <p:nvSpPr>
            <p:cNvPr id="15" name="TextBox 15"/>
            <p:cNvSpPr txBox="1"/>
            <p:nvPr/>
          </p:nvSpPr>
          <p:spPr>
            <a:xfrm>
              <a:off x="0" y="-95250"/>
              <a:ext cx="1375967" cy="95579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02</a:t>
              </a:r>
            </a:p>
          </p:txBody>
        </p:sp>
      </p:grpSp>
      <p:grpSp>
        <p:nvGrpSpPr>
          <p:cNvPr id="16" name="Group 16"/>
          <p:cNvGrpSpPr/>
          <p:nvPr/>
        </p:nvGrpSpPr>
        <p:grpSpPr>
          <a:xfrm>
            <a:off x="7959070" y="5804277"/>
            <a:ext cx="2904082" cy="1457266"/>
            <a:chOff x="0" y="0"/>
            <a:chExt cx="3872109" cy="1943021"/>
          </a:xfrm>
        </p:grpSpPr>
        <p:sp>
          <p:nvSpPr>
            <p:cNvPr id="17" name="TextBox 17"/>
            <p:cNvSpPr txBox="1"/>
            <p:nvPr/>
          </p:nvSpPr>
          <p:spPr>
            <a:xfrm>
              <a:off x="0" y="1269181"/>
              <a:ext cx="3872109" cy="673840"/>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Methods</a:t>
              </a:r>
            </a:p>
          </p:txBody>
        </p:sp>
        <p:sp>
          <p:nvSpPr>
            <p:cNvPr id="18" name="TextBox 18"/>
            <p:cNvSpPr txBox="1"/>
            <p:nvPr/>
          </p:nvSpPr>
          <p:spPr>
            <a:xfrm>
              <a:off x="0" y="-95250"/>
              <a:ext cx="1375967" cy="95579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03</a:t>
              </a:r>
            </a:p>
          </p:txBody>
        </p:sp>
      </p:grpSp>
      <p:grpSp>
        <p:nvGrpSpPr>
          <p:cNvPr id="19" name="Group 19"/>
          <p:cNvGrpSpPr/>
          <p:nvPr/>
        </p:nvGrpSpPr>
        <p:grpSpPr>
          <a:xfrm>
            <a:off x="11509430" y="5804277"/>
            <a:ext cx="2904082" cy="1457266"/>
            <a:chOff x="0" y="0"/>
            <a:chExt cx="3872109" cy="1943021"/>
          </a:xfrm>
        </p:grpSpPr>
        <p:sp>
          <p:nvSpPr>
            <p:cNvPr id="20" name="TextBox 20"/>
            <p:cNvSpPr txBox="1"/>
            <p:nvPr/>
          </p:nvSpPr>
          <p:spPr>
            <a:xfrm>
              <a:off x="0" y="1269181"/>
              <a:ext cx="3872109" cy="673840"/>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Dataset</a:t>
              </a:r>
            </a:p>
          </p:txBody>
        </p:sp>
        <p:sp>
          <p:nvSpPr>
            <p:cNvPr id="21" name="TextBox 21"/>
            <p:cNvSpPr txBox="1"/>
            <p:nvPr/>
          </p:nvSpPr>
          <p:spPr>
            <a:xfrm>
              <a:off x="0" y="-95250"/>
              <a:ext cx="1375967" cy="95579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04</a:t>
              </a:r>
            </a:p>
          </p:txBody>
        </p:sp>
      </p:grpSp>
      <p:grpSp>
        <p:nvGrpSpPr>
          <p:cNvPr id="22" name="Group 22"/>
          <p:cNvGrpSpPr/>
          <p:nvPr/>
        </p:nvGrpSpPr>
        <p:grpSpPr>
          <a:xfrm>
            <a:off x="15059789" y="5804277"/>
            <a:ext cx="2904082" cy="1457266"/>
            <a:chOff x="0" y="0"/>
            <a:chExt cx="3872109" cy="1943021"/>
          </a:xfrm>
        </p:grpSpPr>
        <p:sp>
          <p:nvSpPr>
            <p:cNvPr id="23" name="TextBox 23"/>
            <p:cNvSpPr txBox="1"/>
            <p:nvPr/>
          </p:nvSpPr>
          <p:spPr>
            <a:xfrm>
              <a:off x="0" y="1269181"/>
              <a:ext cx="3872109" cy="673840"/>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Timeline</a:t>
              </a:r>
            </a:p>
          </p:txBody>
        </p:sp>
        <p:sp>
          <p:nvSpPr>
            <p:cNvPr id="24" name="TextBox 24"/>
            <p:cNvSpPr txBox="1"/>
            <p:nvPr/>
          </p:nvSpPr>
          <p:spPr>
            <a:xfrm>
              <a:off x="0" y="-95250"/>
              <a:ext cx="1375967" cy="95579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05</a:t>
              </a:r>
            </a:p>
          </p:txBody>
        </p:sp>
      </p:grpSp>
      <p:sp>
        <p:nvSpPr>
          <p:cNvPr id="25" name="Freeform 25"/>
          <p:cNvSpPr/>
          <p:nvPr/>
        </p:nvSpPr>
        <p:spPr>
          <a:xfrm>
            <a:off x="0" y="8928254"/>
            <a:ext cx="18288000" cy="1350310"/>
          </a:xfrm>
          <a:custGeom>
            <a:avLst/>
            <a:gdLst/>
            <a:ahLst/>
            <a:cxnLst/>
            <a:rect l="l" t="t" r="r" b="b"/>
            <a:pathLst>
              <a:path w="18288000" h="1350310">
                <a:moveTo>
                  <a:pt x="0" y="0"/>
                </a:moveTo>
                <a:lnTo>
                  <a:pt x="18288000" y="0"/>
                </a:lnTo>
                <a:lnTo>
                  <a:pt x="18288000" y="1350310"/>
                </a:lnTo>
                <a:lnTo>
                  <a:pt x="0" y="1350310"/>
                </a:lnTo>
                <a:lnTo>
                  <a:pt x="0" y="0"/>
                </a:lnTo>
                <a:close/>
              </a:path>
            </a:pathLst>
          </a:custGeom>
          <a:blipFill>
            <a:blip r:embed="rId2"/>
            <a:stretch>
              <a:fillRect t="-726489" b="-76414"/>
            </a:stretch>
          </a:blipFill>
        </p:spPr>
        <p:txBody>
          <a:bodyPr/>
          <a:lstStyle/>
          <a:p>
            <a:endParaRPr lang="en-TW"/>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288000" y="-1256179"/>
            <a:ext cx="12523773" cy="12523773"/>
            <a:chOff x="0" y="0"/>
            <a:chExt cx="6350000" cy="6350000"/>
          </a:xfrm>
        </p:grpSpPr>
        <p:sp>
          <p:nvSpPr>
            <p:cNvPr id="3" name="Freeform 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solidFill>
              <a:srgbClr val="000000">
                <a:alpha val="0"/>
              </a:srgbClr>
            </a:solidFill>
            <a:ln w="12700">
              <a:solidFill>
                <a:srgbClr val="000000"/>
              </a:solidFill>
            </a:ln>
          </p:spPr>
          <p:txBody>
            <a:bodyPr/>
            <a:lstStyle/>
            <a:p>
              <a:endParaRPr lang="en-TW"/>
            </a:p>
          </p:txBody>
        </p:sp>
        <p:sp>
          <p:nvSpPr>
            <p:cNvPr id="4" name="Freeform 4"/>
            <p:cNvSpPr/>
            <p:nvPr/>
          </p:nvSpPr>
          <p:spPr>
            <a:xfrm>
              <a:off x="0" y="0"/>
              <a:ext cx="6350000" cy="6350000"/>
            </a:xfrm>
            <a:custGeom>
              <a:avLst/>
              <a:gdLst/>
              <a:ahLst/>
              <a:cxnLst/>
              <a:rect l="l" t="t" r="r" b="b"/>
              <a:pathLst>
                <a:path w="6350000" h="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FFFFFF"/>
            </a:solidFill>
          </p:spPr>
          <p:txBody>
            <a:bodyPr/>
            <a:lstStyle/>
            <a:p>
              <a:endParaRPr lang="en-TW"/>
            </a:p>
          </p:txBody>
        </p:sp>
      </p:grpSp>
      <p:grpSp>
        <p:nvGrpSpPr>
          <p:cNvPr id="5" name="Group 5"/>
          <p:cNvGrpSpPr/>
          <p:nvPr/>
        </p:nvGrpSpPr>
        <p:grpSpPr>
          <a:xfrm>
            <a:off x="9418183" y="1028700"/>
            <a:ext cx="8969369" cy="8350483"/>
            <a:chOff x="0" y="0"/>
            <a:chExt cx="6350000" cy="5911850"/>
          </a:xfrm>
        </p:grpSpPr>
        <p:sp>
          <p:nvSpPr>
            <p:cNvPr id="6" name="Freeform 6"/>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stretch>
                <a:fillRect l="-14703" r="-24980"/>
              </a:stretch>
            </a:blipFill>
          </p:spPr>
          <p:txBody>
            <a:bodyPr/>
            <a:lstStyle/>
            <a:p>
              <a:endParaRPr lang="en-TW"/>
            </a:p>
          </p:txBody>
        </p:sp>
      </p:grpSp>
      <p:grpSp>
        <p:nvGrpSpPr>
          <p:cNvPr id="7" name="Group 7"/>
          <p:cNvGrpSpPr/>
          <p:nvPr/>
        </p:nvGrpSpPr>
        <p:grpSpPr>
          <a:xfrm>
            <a:off x="1761915" y="3285675"/>
            <a:ext cx="5532090" cy="3715649"/>
            <a:chOff x="0" y="0"/>
            <a:chExt cx="7376120" cy="4954199"/>
          </a:xfrm>
        </p:grpSpPr>
        <p:sp>
          <p:nvSpPr>
            <p:cNvPr id="8" name="TextBox 8"/>
            <p:cNvSpPr txBox="1"/>
            <p:nvPr/>
          </p:nvSpPr>
          <p:spPr>
            <a:xfrm>
              <a:off x="0" y="4421857"/>
              <a:ext cx="7376120" cy="532342"/>
            </a:xfrm>
            <a:prstGeom prst="rect">
              <a:avLst/>
            </a:prstGeom>
          </p:spPr>
          <p:txBody>
            <a:bodyPr lIns="0" tIns="0" rIns="0" bIns="0" rtlCol="0" anchor="t">
              <a:spAutoFit/>
            </a:bodyPr>
            <a:lstStyle/>
            <a:p>
              <a:pPr marL="0" lvl="0" indent="0" algn="l">
                <a:lnSpc>
                  <a:spcPts val="3249"/>
                </a:lnSpc>
              </a:pPr>
              <a:endParaRPr/>
            </a:p>
          </p:txBody>
        </p:sp>
        <p:sp>
          <p:nvSpPr>
            <p:cNvPr id="9" name="TextBox 9"/>
            <p:cNvSpPr txBox="1"/>
            <p:nvPr/>
          </p:nvSpPr>
          <p:spPr>
            <a:xfrm>
              <a:off x="0" y="76200"/>
              <a:ext cx="7376120" cy="3349942"/>
            </a:xfrm>
            <a:prstGeom prst="rect">
              <a:avLst/>
            </a:prstGeom>
          </p:spPr>
          <p:txBody>
            <a:bodyPr lIns="0" tIns="0" rIns="0" bIns="0" rtlCol="0" anchor="t">
              <a:spAutoFit/>
            </a:bodyPr>
            <a:lstStyle/>
            <a:p>
              <a:pPr marL="0" lvl="0" indent="0" algn="l">
                <a:lnSpc>
                  <a:spcPts val="9714"/>
                </a:lnSpc>
              </a:pPr>
              <a:r>
                <a:rPr lang="en-US" sz="8831">
                  <a:solidFill>
                    <a:srgbClr val="FFFFFF"/>
                  </a:solidFill>
                  <a:latin typeface="Open Sans Bold"/>
                </a:rPr>
                <a:t>Thank 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pSp>
        <p:nvGrpSpPr>
          <p:cNvPr id="2" name="Group 2"/>
          <p:cNvGrpSpPr/>
          <p:nvPr/>
        </p:nvGrpSpPr>
        <p:grpSpPr>
          <a:xfrm>
            <a:off x="10042049" y="0"/>
            <a:ext cx="8255476" cy="10340368"/>
            <a:chOff x="0" y="0"/>
            <a:chExt cx="11007302" cy="13787157"/>
          </a:xfrm>
        </p:grpSpPr>
        <p:pic>
          <p:nvPicPr>
            <p:cNvPr id="3" name="Picture 3"/>
            <p:cNvPicPr>
              <a:picLocks noChangeAspect="1"/>
            </p:cNvPicPr>
            <p:nvPr/>
          </p:nvPicPr>
          <p:blipFill>
            <a:blip r:embed="rId3"/>
            <a:srcRect t="8248" b="8248"/>
            <a:stretch>
              <a:fillRect/>
            </a:stretch>
          </p:blipFill>
          <p:spPr>
            <a:xfrm>
              <a:off x="0" y="0"/>
              <a:ext cx="11007302" cy="13787157"/>
            </a:xfrm>
            <a:prstGeom prst="rect">
              <a:avLst/>
            </a:prstGeom>
          </p:spPr>
        </p:pic>
      </p:grpSp>
      <p:grpSp>
        <p:nvGrpSpPr>
          <p:cNvPr id="4" name="Group 4"/>
          <p:cNvGrpSpPr/>
          <p:nvPr/>
        </p:nvGrpSpPr>
        <p:grpSpPr>
          <a:xfrm>
            <a:off x="858998" y="904063"/>
            <a:ext cx="8729215" cy="8478875"/>
            <a:chOff x="0" y="0"/>
            <a:chExt cx="11638954" cy="11305166"/>
          </a:xfrm>
        </p:grpSpPr>
        <p:sp>
          <p:nvSpPr>
            <p:cNvPr id="5" name="TextBox 5"/>
            <p:cNvSpPr txBox="1"/>
            <p:nvPr/>
          </p:nvSpPr>
          <p:spPr>
            <a:xfrm>
              <a:off x="0" y="2118366"/>
              <a:ext cx="9105239" cy="8253942"/>
            </a:xfrm>
            <a:prstGeom prst="rect">
              <a:avLst/>
            </a:prstGeom>
          </p:spPr>
          <p:txBody>
            <a:bodyPr lIns="0" tIns="0" rIns="0" bIns="0" rtlCol="0" anchor="t">
              <a:spAutoFit/>
            </a:bodyPr>
            <a:lstStyle/>
            <a:p>
              <a:pPr marL="755651" lvl="1" indent="-377825" algn="l">
                <a:lnSpc>
                  <a:spcPts val="4550"/>
                </a:lnSpc>
                <a:buFont typeface="Arial"/>
                <a:buChar char="•"/>
              </a:pPr>
              <a:r>
                <a:rPr lang="en-US" sz="3500">
                  <a:solidFill>
                    <a:srgbClr val="FFFFFF"/>
                  </a:solidFill>
                  <a:latin typeface="TT Commons Pro Bold"/>
                </a:rPr>
                <a:t>Mental diseases, or disorders, are conditions that affect a person’s thinking, feeling, mood, or behavior.</a:t>
              </a:r>
            </a:p>
            <a:p>
              <a:pPr algn="l">
                <a:lnSpc>
                  <a:spcPts val="4550"/>
                </a:lnSpc>
              </a:pPr>
              <a:endParaRPr lang="en-US" sz="3500">
                <a:solidFill>
                  <a:srgbClr val="FFFFFF"/>
                </a:solidFill>
                <a:latin typeface="TT Commons Pro Bold"/>
              </a:endParaRPr>
            </a:p>
            <a:p>
              <a:pPr marL="755651" lvl="1" indent="-377825" algn="l">
                <a:lnSpc>
                  <a:spcPts val="4550"/>
                </a:lnSpc>
                <a:buFont typeface="Arial"/>
                <a:buChar char="•"/>
              </a:pPr>
              <a:r>
                <a:rPr lang="en-US" sz="3500">
                  <a:solidFill>
                    <a:srgbClr val="FFFFFF"/>
                  </a:solidFill>
                  <a:latin typeface="TT Commons Pro Bold"/>
                </a:rPr>
                <a:t>These can include depression, anxiety disorders, schizophrenia, eating disorders, and addictive behaviors.</a:t>
              </a:r>
            </a:p>
            <a:p>
              <a:pPr algn="l">
                <a:lnSpc>
                  <a:spcPts val="3900"/>
                </a:lnSpc>
              </a:pPr>
              <a:endParaRPr lang="en-US" sz="3500">
                <a:solidFill>
                  <a:srgbClr val="FFFFFF"/>
                </a:solidFill>
                <a:latin typeface="TT Commons Pro Bold"/>
              </a:endParaRPr>
            </a:p>
          </p:txBody>
        </p:sp>
        <p:sp>
          <p:nvSpPr>
            <p:cNvPr id="6" name="TextBox 6"/>
            <p:cNvSpPr txBox="1"/>
            <p:nvPr/>
          </p:nvSpPr>
          <p:spPr>
            <a:xfrm>
              <a:off x="0" y="10787006"/>
              <a:ext cx="9105239" cy="518160"/>
            </a:xfrm>
            <a:prstGeom prst="rect">
              <a:avLst/>
            </a:prstGeom>
          </p:spPr>
          <p:txBody>
            <a:bodyPr lIns="0" tIns="0" rIns="0" bIns="0" rtlCol="0" anchor="t">
              <a:spAutoFit/>
            </a:bodyPr>
            <a:lstStyle/>
            <a:p>
              <a:pPr marL="0" lvl="0" indent="0" algn="l">
                <a:lnSpc>
                  <a:spcPts val="3120"/>
                </a:lnSpc>
              </a:pPr>
              <a:endParaRPr/>
            </a:p>
          </p:txBody>
        </p:sp>
        <p:sp>
          <p:nvSpPr>
            <p:cNvPr id="7" name="TextBox 7"/>
            <p:cNvSpPr txBox="1"/>
            <p:nvPr/>
          </p:nvSpPr>
          <p:spPr>
            <a:xfrm>
              <a:off x="0" y="-180975"/>
              <a:ext cx="11638954" cy="2009775"/>
            </a:xfrm>
            <a:prstGeom prst="rect">
              <a:avLst/>
            </a:prstGeom>
          </p:spPr>
          <p:txBody>
            <a:bodyPr lIns="0" tIns="0" rIns="0" bIns="0" rtlCol="0" anchor="t">
              <a:spAutoFit/>
            </a:bodyPr>
            <a:lstStyle/>
            <a:p>
              <a:pPr algn="l">
                <a:lnSpc>
                  <a:spcPts val="10800"/>
                </a:lnSpc>
              </a:pPr>
              <a:r>
                <a:rPr lang="en-US" sz="9000">
                  <a:solidFill>
                    <a:srgbClr val="FFFFFF"/>
                  </a:solidFill>
                  <a:latin typeface="Kollektif"/>
                </a:rPr>
                <a:t>Mental Diseases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grpSp>
        <p:nvGrpSpPr>
          <p:cNvPr id="2" name="Group 2"/>
          <p:cNvGrpSpPr/>
          <p:nvPr/>
        </p:nvGrpSpPr>
        <p:grpSpPr>
          <a:xfrm>
            <a:off x="3362418" y="4383442"/>
            <a:ext cx="13896882" cy="4874858"/>
            <a:chOff x="0" y="0"/>
            <a:chExt cx="18529177" cy="6499811"/>
          </a:xfrm>
        </p:grpSpPr>
        <p:pic>
          <p:nvPicPr>
            <p:cNvPr id="3" name="Picture 3"/>
            <p:cNvPicPr>
              <a:picLocks noChangeAspect="1"/>
            </p:cNvPicPr>
            <p:nvPr/>
          </p:nvPicPr>
          <p:blipFill>
            <a:blip r:embed="rId3"/>
            <a:srcRect t="2173" b="45207"/>
            <a:stretch>
              <a:fillRect/>
            </a:stretch>
          </p:blipFill>
          <p:spPr>
            <a:xfrm>
              <a:off x="0" y="0"/>
              <a:ext cx="18529177" cy="6499811"/>
            </a:xfrm>
            <a:prstGeom prst="rect">
              <a:avLst/>
            </a:prstGeom>
          </p:spPr>
        </p:pic>
      </p:grpSp>
      <p:sp>
        <p:nvSpPr>
          <p:cNvPr id="4" name="TextBox 4"/>
          <p:cNvSpPr txBox="1"/>
          <p:nvPr/>
        </p:nvSpPr>
        <p:spPr>
          <a:xfrm>
            <a:off x="1028700" y="1747480"/>
            <a:ext cx="15913461" cy="2616200"/>
          </a:xfrm>
          <a:prstGeom prst="rect">
            <a:avLst/>
          </a:prstGeom>
        </p:spPr>
        <p:txBody>
          <a:bodyPr lIns="0" tIns="0" rIns="0" bIns="0" rtlCol="0" anchor="t">
            <a:spAutoFit/>
          </a:bodyPr>
          <a:lstStyle/>
          <a:p>
            <a:pPr marL="863599" lvl="1" indent="-431800" algn="l">
              <a:lnSpc>
                <a:spcPts val="5199"/>
              </a:lnSpc>
              <a:buFont typeface="Arial"/>
              <a:buChar char="•"/>
            </a:pPr>
            <a:r>
              <a:rPr lang="en-US" sz="3999">
                <a:solidFill>
                  <a:srgbClr val="1D222D"/>
                </a:solidFill>
                <a:latin typeface="TT Commons Pro"/>
              </a:rPr>
              <a:t>collaborative and affective bond between a therapist and a patient</a:t>
            </a:r>
          </a:p>
          <a:p>
            <a:pPr marL="863599" lvl="1" indent="-431800" algn="l">
              <a:lnSpc>
                <a:spcPts val="5199"/>
              </a:lnSpc>
              <a:buFont typeface="Arial"/>
              <a:buChar char="•"/>
            </a:pPr>
            <a:r>
              <a:rPr lang="en-US" sz="3999">
                <a:solidFill>
                  <a:srgbClr val="1D222D"/>
                </a:solidFill>
                <a:latin typeface="TT Commons Pro"/>
              </a:rPr>
              <a:t>plays a pivotal role and predictor  in the efficacy of psychological treatments</a:t>
            </a:r>
          </a:p>
          <a:p>
            <a:pPr algn="l">
              <a:lnSpc>
                <a:spcPts val="5199"/>
              </a:lnSpc>
            </a:pPr>
            <a:endParaRPr lang="en-US" sz="3999">
              <a:solidFill>
                <a:srgbClr val="1D222D"/>
              </a:solidFill>
              <a:latin typeface="TT Commons Pro"/>
            </a:endParaRPr>
          </a:p>
        </p:txBody>
      </p:sp>
      <p:sp>
        <p:nvSpPr>
          <p:cNvPr id="5" name="TextBox 5"/>
          <p:cNvSpPr txBox="1"/>
          <p:nvPr/>
        </p:nvSpPr>
        <p:spPr>
          <a:xfrm>
            <a:off x="541282" y="313015"/>
            <a:ext cx="17351849" cy="1472565"/>
          </a:xfrm>
          <a:prstGeom prst="rect">
            <a:avLst/>
          </a:prstGeom>
        </p:spPr>
        <p:txBody>
          <a:bodyPr lIns="0" tIns="0" rIns="0" bIns="0" rtlCol="0" anchor="t">
            <a:spAutoFit/>
          </a:bodyPr>
          <a:lstStyle/>
          <a:p>
            <a:pPr algn="l">
              <a:lnSpc>
                <a:spcPts val="9600"/>
              </a:lnSpc>
            </a:pPr>
            <a:r>
              <a:rPr lang="en-US" sz="9600">
                <a:solidFill>
                  <a:srgbClr val="1D222D"/>
                </a:solidFill>
                <a:latin typeface="Kollektif"/>
              </a:rPr>
              <a:t>What is Therapeutic Alliance?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409344"/>
          </a:xfrm>
          <a:custGeom>
            <a:avLst/>
            <a:gdLst/>
            <a:ahLst/>
            <a:cxnLst/>
            <a:rect l="l" t="t" r="r" b="b"/>
            <a:pathLst>
              <a:path w="18288000" h="3409344">
                <a:moveTo>
                  <a:pt x="0" y="0"/>
                </a:moveTo>
                <a:lnTo>
                  <a:pt x="18288000" y="0"/>
                </a:lnTo>
                <a:lnTo>
                  <a:pt x="18288000" y="3409344"/>
                </a:lnTo>
                <a:lnTo>
                  <a:pt x="0" y="3409344"/>
                </a:lnTo>
                <a:lnTo>
                  <a:pt x="0" y="0"/>
                </a:lnTo>
                <a:close/>
              </a:path>
            </a:pathLst>
          </a:custGeom>
          <a:blipFill>
            <a:blip r:embed="rId3"/>
            <a:stretch>
              <a:fillRect l="-205" t="-94845" r="-5680" b="-183809"/>
            </a:stretch>
          </a:blipFill>
        </p:spPr>
        <p:txBody>
          <a:bodyPr/>
          <a:lstStyle/>
          <a:p>
            <a:endParaRPr lang="en-TW"/>
          </a:p>
        </p:txBody>
      </p:sp>
      <p:grpSp>
        <p:nvGrpSpPr>
          <p:cNvPr id="3" name="Group 3"/>
          <p:cNvGrpSpPr/>
          <p:nvPr/>
        </p:nvGrpSpPr>
        <p:grpSpPr>
          <a:xfrm>
            <a:off x="1801707" y="690062"/>
            <a:ext cx="15177053" cy="4129588"/>
            <a:chOff x="0" y="0"/>
            <a:chExt cx="20236071" cy="5506117"/>
          </a:xfrm>
        </p:grpSpPr>
        <p:pic>
          <p:nvPicPr>
            <p:cNvPr id="4" name="Picture 4"/>
            <p:cNvPicPr>
              <a:picLocks noChangeAspect="1"/>
            </p:cNvPicPr>
            <p:nvPr/>
          </p:nvPicPr>
          <p:blipFill>
            <a:blip r:embed="rId4"/>
            <a:srcRect t="6748" b="52437"/>
            <a:stretch>
              <a:fillRect/>
            </a:stretch>
          </p:blipFill>
          <p:spPr>
            <a:xfrm>
              <a:off x="0" y="0"/>
              <a:ext cx="20236071" cy="5506117"/>
            </a:xfrm>
            <a:prstGeom prst="rect">
              <a:avLst/>
            </a:prstGeom>
          </p:spPr>
        </p:pic>
      </p:grpSp>
      <p:sp>
        <p:nvSpPr>
          <p:cNvPr id="5" name="TextBox 5"/>
          <p:cNvSpPr txBox="1"/>
          <p:nvPr/>
        </p:nvSpPr>
        <p:spPr>
          <a:xfrm>
            <a:off x="1028700" y="6149139"/>
            <a:ext cx="15950061" cy="3648710"/>
          </a:xfrm>
          <a:prstGeom prst="rect">
            <a:avLst/>
          </a:prstGeom>
        </p:spPr>
        <p:txBody>
          <a:bodyPr lIns="0" tIns="0" rIns="0" bIns="0" rtlCol="0" anchor="t">
            <a:spAutoFit/>
          </a:bodyPr>
          <a:lstStyle/>
          <a:p>
            <a:pPr algn="l">
              <a:lnSpc>
                <a:spcPts val="4809"/>
              </a:lnSpc>
            </a:pPr>
            <a:endParaRPr/>
          </a:p>
          <a:p>
            <a:pPr marL="798826" lvl="1" indent="-399413" algn="l">
              <a:lnSpc>
                <a:spcPts val="4809"/>
              </a:lnSpc>
              <a:buFont typeface="Arial"/>
              <a:buChar char="•"/>
            </a:pPr>
            <a:r>
              <a:rPr lang="en-US" sz="3699">
                <a:solidFill>
                  <a:srgbClr val="FFFFFF"/>
                </a:solidFill>
                <a:latin typeface="TT Commons Pro"/>
              </a:rPr>
              <a:t>Early identification of these individuals is vital for the timely adjustment of therapeutic strategies and interventions.</a:t>
            </a:r>
          </a:p>
          <a:p>
            <a:pPr marL="798826" lvl="1" indent="-399413" algn="l">
              <a:lnSpc>
                <a:spcPts val="4809"/>
              </a:lnSpc>
              <a:buFont typeface="Arial"/>
              <a:buChar char="•"/>
            </a:pPr>
            <a:r>
              <a:rPr lang="en-US" sz="3699">
                <a:solidFill>
                  <a:srgbClr val="FFFFFF"/>
                </a:solidFill>
                <a:latin typeface="TT Commons Pro"/>
              </a:rPr>
              <a:t>Enable healthcare providers to allocate the right resources efficiently, personalize care, and ultimately improve patient outcomes</a:t>
            </a:r>
          </a:p>
          <a:p>
            <a:pPr algn="l">
              <a:lnSpc>
                <a:spcPts val="4809"/>
              </a:lnSpc>
            </a:pPr>
            <a:endParaRPr lang="en-US" sz="3699">
              <a:solidFill>
                <a:srgbClr val="FFFFFF"/>
              </a:solidFill>
              <a:latin typeface="TT Commons Pro"/>
            </a:endParaRPr>
          </a:p>
        </p:txBody>
      </p:sp>
      <p:sp>
        <p:nvSpPr>
          <p:cNvPr id="6" name="TextBox 6"/>
          <p:cNvSpPr txBox="1"/>
          <p:nvPr/>
        </p:nvSpPr>
        <p:spPr>
          <a:xfrm>
            <a:off x="1028700" y="5132784"/>
            <a:ext cx="11795195" cy="1400175"/>
          </a:xfrm>
          <a:prstGeom prst="rect">
            <a:avLst/>
          </a:prstGeom>
        </p:spPr>
        <p:txBody>
          <a:bodyPr lIns="0" tIns="0" rIns="0" bIns="0" rtlCol="0" anchor="t">
            <a:spAutoFit/>
          </a:bodyPr>
          <a:lstStyle/>
          <a:p>
            <a:pPr algn="l">
              <a:lnSpc>
                <a:spcPts val="9808"/>
              </a:lnSpc>
            </a:pPr>
            <a:r>
              <a:rPr lang="en-US" sz="8173">
                <a:solidFill>
                  <a:srgbClr val="FFFFFF"/>
                </a:solidFill>
                <a:latin typeface="Kollektif"/>
              </a:rPr>
              <a:t>Flagging risky patients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2828499" y="2904777"/>
            <a:ext cx="14950108" cy="5713656"/>
          </a:xfrm>
          <a:prstGeom prst="rect">
            <a:avLst/>
          </a:prstGeom>
        </p:spPr>
        <p:txBody>
          <a:bodyPr lIns="0" tIns="0" rIns="0" bIns="0" rtlCol="0" anchor="t">
            <a:spAutoFit/>
          </a:bodyPr>
          <a:lstStyle/>
          <a:p>
            <a:pPr marL="1074907" lvl="1" indent="-537453" algn="l">
              <a:lnSpc>
                <a:spcPts val="6472"/>
              </a:lnSpc>
              <a:buFont typeface="Arial"/>
              <a:buChar char="•"/>
            </a:pPr>
            <a:r>
              <a:rPr lang="en-US" sz="4978">
                <a:solidFill>
                  <a:srgbClr val="FFFFFF"/>
                </a:solidFill>
                <a:latin typeface="TT Commons Pro Bold"/>
              </a:rPr>
              <a:t>Comprehensive Measurement Based Care (MBC) platform tailored for mental health professionals and clients.</a:t>
            </a:r>
          </a:p>
          <a:p>
            <a:pPr marL="1074907" lvl="1" indent="-537453" algn="l">
              <a:lnSpc>
                <a:spcPts val="6472"/>
              </a:lnSpc>
              <a:buFont typeface="Arial"/>
              <a:buChar char="•"/>
            </a:pPr>
            <a:r>
              <a:rPr lang="en-US" sz="4978">
                <a:solidFill>
                  <a:srgbClr val="FFFFFF"/>
                </a:solidFill>
                <a:latin typeface="TT Commons Pro Bold"/>
              </a:rPr>
              <a:t>Measurement-Based Care involves tracking client progress throughout treatment, using consistent Patient-Reported Outcome Measures (PROMS).</a:t>
            </a:r>
          </a:p>
        </p:txBody>
      </p:sp>
      <p:sp>
        <p:nvSpPr>
          <p:cNvPr id="3" name="TextBox 3"/>
          <p:cNvSpPr txBox="1"/>
          <p:nvPr/>
        </p:nvSpPr>
        <p:spPr>
          <a:xfrm>
            <a:off x="3137045" y="847725"/>
            <a:ext cx="14333017" cy="1590675"/>
          </a:xfrm>
          <a:prstGeom prst="rect">
            <a:avLst/>
          </a:prstGeom>
        </p:spPr>
        <p:txBody>
          <a:bodyPr lIns="0" tIns="0" rIns="0" bIns="0" rtlCol="0" anchor="t">
            <a:spAutoFit/>
          </a:bodyPr>
          <a:lstStyle/>
          <a:p>
            <a:pPr algn="l">
              <a:lnSpc>
                <a:spcPts val="11160"/>
              </a:lnSpc>
            </a:pPr>
            <a:r>
              <a:rPr lang="en-US" sz="9300">
                <a:solidFill>
                  <a:srgbClr val="FFFFFF"/>
                </a:solidFill>
                <a:latin typeface="Kollektif"/>
              </a:rPr>
              <a:t>Green Space Mental Health</a:t>
            </a:r>
          </a:p>
        </p:txBody>
      </p:sp>
      <p:sp>
        <p:nvSpPr>
          <p:cNvPr id="4" name="Freeform 4"/>
          <p:cNvSpPr/>
          <p:nvPr/>
        </p:nvSpPr>
        <p:spPr>
          <a:xfrm>
            <a:off x="0" y="0"/>
            <a:ext cx="2256844" cy="10287000"/>
          </a:xfrm>
          <a:custGeom>
            <a:avLst/>
            <a:gdLst/>
            <a:ahLst/>
            <a:cxnLst/>
            <a:rect l="l" t="t" r="r" b="b"/>
            <a:pathLst>
              <a:path w="2256844" h="10287000">
                <a:moveTo>
                  <a:pt x="0" y="0"/>
                </a:moveTo>
                <a:lnTo>
                  <a:pt x="2256844" y="0"/>
                </a:lnTo>
                <a:lnTo>
                  <a:pt x="2256844" y="10287000"/>
                </a:lnTo>
                <a:lnTo>
                  <a:pt x="0" y="10287000"/>
                </a:lnTo>
                <a:lnTo>
                  <a:pt x="0" y="0"/>
                </a:lnTo>
                <a:close/>
              </a:path>
            </a:pathLst>
          </a:custGeom>
          <a:blipFill>
            <a:blip r:embed="rId3"/>
            <a:stretch>
              <a:fillRect l="-318848" r="-264872"/>
            </a:stretch>
          </a:blipFill>
        </p:spPr>
        <p:txBody>
          <a:bodyPr/>
          <a:lstStyle/>
          <a:p>
            <a:endParaRPr lang="en-TW"/>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1424025" y="2188294"/>
            <a:ext cx="15835275" cy="7349521"/>
          </a:xfrm>
          <a:custGeom>
            <a:avLst/>
            <a:gdLst/>
            <a:ahLst/>
            <a:cxnLst/>
            <a:rect l="l" t="t" r="r" b="b"/>
            <a:pathLst>
              <a:path w="15835275" h="7349521">
                <a:moveTo>
                  <a:pt x="0" y="0"/>
                </a:moveTo>
                <a:lnTo>
                  <a:pt x="15835275" y="0"/>
                </a:lnTo>
                <a:lnTo>
                  <a:pt x="15835275" y="7349521"/>
                </a:lnTo>
                <a:lnTo>
                  <a:pt x="0" y="7349521"/>
                </a:lnTo>
                <a:lnTo>
                  <a:pt x="0" y="0"/>
                </a:lnTo>
                <a:close/>
              </a:path>
            </a:pathLst>
          </a:custGeom>
          <a:blipFill>
            <a:blip r:embed="rId2"/>
            <a:stretch>
              <a:fillRect l="-991" t="-1180" r="-991"/>
            </a:stretch>
          </a:blipFill>
        </p:spPr>
        <p:txBody>
          <a:bodyPr/>
          <a:lstStyle/>
          <a:p>
            <a:endParaRPr lang="en-TW"/>
          </a:p>
        </p:txBody>
      </p:sp>
      <p:sp>
        <p:nvSpPr>
          <p:cNvPr id="3" name="TextBox 3"/>
          <p:cNvSpPr txBox="1"/>
          <p:nvPr/>
        </p:nvSpPr>
        <p:spPr>
          <a:xfrm>
            <a:off x="7458596" y="-171450"/>
            <a:ext cx="3666604" cy="1566544"/>
          </a:xfrm>
          <a:prstGeom prst="rect">
            <a:avLst/>
          </a:prstGeom>
        </p:spPr>
        <p:txBody>
          <a:bodyPr wrap="square" lIns="0" tIns="0" rIns="0" bIns="0" rtlCol="0" anchor="t">
            <a:spAutoFit/>
          </a:bodyPr>
          <a:lstStyle/>
          <a:p>
            <a:pPr algn="ctr">
              <a:lnSpc>
                <a:spcPts val="12880"/>
              </a:lnSpc>
            </a:pPr>
            <a:r>
              <a:rPr lang="en-US" sz="9200" dirty="0">
                <a:solidFill>
                  <a:srgbClr val="FEFEFE"/>
                </a:solidFill>
                <a:latin typeface="Noto Sans T Chinese Bold"/>
              </a:rPr>
              <a:t>Demo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1752600" y="1550284"/>
            <a:ext cx="15468599" cy="8012816"/>
          </a:xfrm>
          <a:custGeom>
            <a:avLst/>
            <a:gdLst/>
            <a:ahLst/>
            <a:cxnLst/>
            <a:rect l="l" t="t" r="r" b="b"/>
            <a:pathLst>
              <a:path w="13676331" h="7560507">
                <a:moveTo>
                  <a:pt x="0" y="0"/>
                </a:moveTo>
                <a:lnTo>
                  <a:pt x="13676330" y="0"/>
                </a:lnTo>
                <a:lnTo>
                  <a:pt x="13676330" y="7560507"/>
                </a:lnTo>
                <a:lnTo>
                  <a:pt x="0" y="7560507"/>
                </a:lnTo>
                <a:lnTo>
                  <a:pt x="0" y="0"/>
                </a:lnTo>
                <a:close/>
              </a:path>
            </a:pathLst>
          </a:custGeom>
          <a:blipFill>
            <a:blip r:embed="rId2"/>
            <a:stretch>
              <a:fillRect/>
            </a:stretch>
          </a:blipFill>
        </p:spPr>
        <p:txBody>
          <a:bodyPr/>
          <a:lstStyle/>
          <a:p>
            <a:endParaRPr lang="en-TW"/>
          </a:p>
        </p:txBody>
      </p:sp>
      <p:sp>
        <p:nvSpPr>
          <p:cNvPr id="3" name="TextBox 3"/>
          <p:cNvSpPr txBox="1"/>
          <p:nvPr/>
        </p:nvSpPr>
        <p:spPr>
          <a:xfrm>
            <a:off x="7458596" y="-171450"/>
            <a:ext cx="3590404"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Noto Sans T Chinese Bold"/>
              </a:rPr>
              <a:t>Demo</a:t>
            </a:r>
          </a:p>
        </p:txBody>
      </p:sp>
      <p:sp>
        <p:nvSpPr>
          <p:cNvPr id="4" name="Rectangle 3">
            <a:extLst>
              <a:ext uri="{FF2B5EF4-FFF2-40B4-BE49-F238E27FC236}">
                <a16:creationId xmlns:a16="http://schemas.microsoft.com/office/drawing/2014/main" id="{6C6B05C3-3949-A0CD-5748-5353969B8512}"/>
              </a:ext>
            </a:extLst>
          </p:cNvPr>
          <p:cNvSpPr/>
          <p:nvPr/>
        </p:nvSpPr>
        <p:spPr>
          <a:xfrm>
            <a:off x="1752600" y="7996556"/>
            <a:ext cx="15697200" cy="156654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TW"/>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10391942" y="6123709"/>
            <a:ext cx="6671948" cy="1485900"/>
          </a:xfrm>
          <a:prstGeom prst="rect">
            <a:avLst/>
          </a:prstGeom>
        </p:spPr>
        <p:txBody>
          <a:bodyPr lIns="0" tIns="0" rIns="0" bIns="0" rtlCol="0" anchor="t">
            <a:spAutoFit/>
          </a:bodyPr>
          <a:lstStyle/>
          <a:p>
            <a:pPr algn="l">
              <a:lnSpc>
                <a:spcPts val="3900"/>
              </a:lnSpc>
            </a:pPr>
            <a:r>
              <a:rPr lang="en-US" sz="3000" dirty="0">
                <a:solidFill>
                  <a:srgbClr val="FFFFFF"/>
                </a:solidFill>
                <a:latin typeface="TT Commons Pro"/>
              </a:rPr>
              <a:t>I believe the time my therapist and I are spending together is not spent efficiently.</a:t>
            </a:r>
          </a:p>
        </p:txBody>
      </p:sp>
      <p:sp>
        <p:nvSpPr>
          <p:cNvPr id="3" name="TextBox 3"/>
          <p:cNvSpPr txBox="1"/>
          <p:nvPr/>
        </p:nvSpPr>
        <p:spPr>
          <a:xfrm>
            <a:off x="10456849" y="8163520"/>
            <a:ext cx="6281128" cy="495300"/>
          </a:xfrm>
          <a:prstGeom prst="rect">
            <a:avLst/>
          </a:prstGeom>
        </p:spPr>
        <p:txBody>
          <a:bodyPr lIns="0" tIns="0" rIns="0" bIns="0" rtlCol="0" anchor="t">
            <a:spAutoFit/>
          </a:bodyPr>
          <a:lstStyle/>
          <a:p>
            <a:pPr algn="l">
              <a:lnSpc>
                <a:spcPts val="3900"/>
              </a:lnSpc>
            </a:pPr>
            <a:r>
              <a:rPr lang="en-US" sz="3000" dirty="0">
                <a:solidFill>
                  <a:srgbClr val="FFFFFF"/>
                </a:solidFill>
                <a:latin typeface="TT Commons Pro"/>
              </a:rPr>
              <a:t>I believe my therapist likes me.</a:t>
            </a:r>
          </a:p>
        </p:txBody>
      </p:sp>
      <p:sp>
        <p:nvSpPr>
          <p:cNvPr id="4" name="TextBox 4"/>
          <p:cNvSpPr txBox="1"/>
          <p:nvPr/>
        </p:nvSpPr>
        <p:spPr>
          <a:xfrm>
            <a:off x="813822" y="1803807"/>
            <a:ext cx="7511228" cy="1916102"/>
          </a:xfrm>
          <a:prstGeom prst="rect">
            <a:avLst/>
          </a:prstGeom>
        </p:spPr>
        <p:txBody>
          <a:bodyPr lIns="0" tIns="0" rIns="0" bIns="0" rtlCol="0" anchor="t">
            <a:spAutoFit/>
          </a:bodyPr>
          <a:lstStyle/>
          <a:p>
            <a:pPr algn="l">
              <a:lnSpc>
                <a:spcPts val="7679"/>
              </a:lnSpc>
            </a:pPr>
            <a:r>
              <a:rPr lang="en-US" sz="6399" dirty="0">
                <a:solidFill>
                  <a:srgbClr val="FFFFFF"/>
                </a:solidFill>
                <a:latin typeface="Kollektif"/>
              </a:rPr>
              <a:t>Therapeutic Alliance</a:t>
            </a:r>
          </a:p>
          <a:p>
            <a:pPr algn="l">
              <a:lnSpc>
                <a:spcPts val="7679"/>
              </a:lnSpc>
            </a:pPr>
            <a:r>
              <a:rPr lang="en-US" sz="6399" dirty="0">
                <a:solidFill>
                  <a:srgbClr val="FFFFFF"/>
                </a:solidFill>
                <a:latin typeface="Kollektif"/>
              </a:rPr>
              <a:t>Assessment</a:t>
            </a:r>
          </a:p>
        </p:txBody>
      </p:sp>
      <p:sp>
        <p:nvSpPr>
          <p:cNvPr id="5" name="AutoShape 5"/>
          <p:cNvSpPr/>
          <p:nvPr/>
        </p:nvSpPr>
        <p:spPr>
          <a:xfrm>
            <a:off x="9375330" y="2476500"/>
            <a:ext cx="7883970" cy="0"/>
          </a:xfrm>
          <a:prstGeom prst="line">
            <a:avLst/>
          </a:prstGeom>
          <a:ln w="9525" cap="rnd">
            <a:solidFill>
              <a:srgbClr val="FFFFFF"/>
            </a:solidFill>
            <a:prstDash val="solid"/>
            <a:headEnd type="none" w="sm" len="sm"/>
            <a:tailEnd type="none" w="sm" len="sm"/>
          </a:ln>
        </p:spPr>
        <p:txBody>
          <a:bodyPr/>
          <a:lstStyle/>
          <a:p>
            <a:endParaRPr lang="en-TW"/>
          </a:p>
        </p:txBody>
      </p:sp>
      <p:sp>
        <p:nvSpPr>
          <p:cNvPr id="6" name="AutoShape 6"/>
          <p:cNvSpPr/>
          <p:nvPr/>
        </p:nvSpPr>
        <p:spPr>
          <a:xfrm>
            <a:off x="9375330" y="4305300"/>
            <a:ext cx="7883970" cy="0"/>
          </a:xfrm>
          <a:prstGeom prst="line">
            <a:avLst/>
          </a:prstGeom>
          <a:ln w="9525" cap="rnd">
            <a:solidFill>
              <a:srgbClr val="FFFFFF"/>
            </a:solidFill>
            <a:prstDash val="solid"/>
            <a:headEnd type="none" w="sm" len="sm"/>
            <a:tailEnd type="none" w="sm" len="sm"/>
          </a:ln>
        </p:spPr>
        <p:txBody>
          <a:bodyPr/>
          <a:lstStyle/>
          <a:p>
            <a:endParaRPr lang="en-TW"/>
          </a:p>
        </p:txBody>
      </p:sp>
      <p:sp>
        <p:nvSpPr>
          <p:cNvPr id="7" name="AutoShape 7"/>
          <p:cNvSpPr/>
          <p:nvPr/>
        </p:nvSpPr>
        <p:spPr>
          <a:xfrm>
            <a:off x="9375330" y="5829300"/>
            <a:ext cx="7883970" cy="0"/>
          </a:xfrm>
          <a:prstGeom prst="line">
            <a:avLst/>
          </a:prstGeom>
          <a:ln w="9525" cap="rnd">
            <a:solidFill>
              <a:srgbClr val="FFFFFF"/>
            </a:solidFill>
            <a:prstDash val="solid"/>
            <a:headEnd type="none" w="sm" len="sm"/>
            <a:tailEnd type="none" w="sm" len="sm"/>
          </a:ln>
        </p:spPr>
        <p:txBody>
          <a:bodyPr/>
          <a:lstStyle/>
          <a:p>
            <a:endParaRPr lang="en-TW"/>
          </a:p>
        </p:txBody>
      </p:sp>
      <p:sp>
        <p:nvSpPr>
          <p:cNvPr id="8" name="AutoShape 8"/>
          <p:cNvSpPr/>
          <p:nvPr/>
        </p:nvSpPr>
        <p:spPr>
          <a:xfrm>
            <a:off x="9375330" y="7764735"/>
            <a:ext cx="7883970" cy="0"/>
          </a:xfrm>
          <a:prstGeom prst="line">
            <a:avLst/>
          </a:prstGeom>
          <a:ln w="9525" cap="rnd">
            <a:solidFill>
              <a:srgbClr val="FFFFFF"/>
            </a:solidFill>
            <a:prstDash val="solid"/>
            <a:headEnd type="none" w="sm" len="sm"/>
            <a:tailEnd type="none" w="sm" len="sm"/>
          </a:ln>
        </p:spPr>
        <p:txBody>
          <a:bodyPr/>
          <a:lstStyle/>
          <a:p>
            <a:endParaRPr lang="en-TW"/>
          </a:p>
        </p:txBody>
      </p:sp>
      <p:sp>
        <p:nvSpPr>
          <p:cNvPr id="9" name="Freeform 9"/>
          <p:cNvSpPr/>
          <p:nvPr/>
        </p:nvSpPr>
        <p:spPr>
          <a:xfrm>
            <a:off x="9375330" y="4664122"/>
            <a:ext cx="714678" cy="714678"/>
          </a:xfrm>
          <a:custGeom>
            <a:avLst/>
            <a:gdLst/>
            <a:ahLst/>
            <a:cxnLst/>
            <a:rect l="l" t="t" r="r" b="b"/>
            <a:pathLst>
              <a:path w="714678" h="714678">
                <a:moveTo>
                  <a:pt x="0" y="0"/>
                </a:moveTo>
                <a:lnTo>
                  <a:pt x="714678" y="0"/>
                </a:lnTo>
                <a:lnTo>
                  <a:pt x="714678" y="714678"/>
                </a:lnTo>
                <a:lnTo>
                  <a:pt x="0" y="714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10" name="TextBox 10"/>
          <p:cNvSpPr txBox="1"/>
          <p:nvPr/>
        </p:nvSpPr>
        <p:spPr>
          <a:xfrm>
            <a:off x="10090008" y="1563771"/>
            <a:ext cx="7377243" cy="505984"/>
          </a:xfrm>
          <a:prstGeom prst="rect">
            <a:avLst/>
          </a:prstGeom>
        </p:spPr>
        <p:txBody>
          <a:bodyPr lIns="0" tIns="0" rIns="0" bIns="0" rtlCol="0" anchor="t">
            <a:spAutoFit/>
          </a:bodyPr>
          <a:lstStyle/>
          <a:p>
            <a:pPr algn="ctr">
              <a:lnSpc>
                <a:spcPts val="4072"/>
              </a:lnSpc>
              <a:spcBef>
                <a:spcPct val="0"/>
              </a:spcBef>
            </a:pPr>
            <a:r>
              <a:rPr lang="en-US" sz="3132">
                <a:solidFill>
                  <a:srgbClr val="FFFFFF"/>
                </a:solidFill>
                <a:latin typeface="TT Commons Pro"/>
              </a:rPr>
              <a:t>My therapist and I understand each other.</a:t>
            </a:r>
          </a:p>
        </p:txBody>
      </p:sp>
      <p:sp>
        <p:nvSpPr>
          <p:cNvPr id="11" name="TextBox 11"/>
          <p:cNvSpPr txBox="1"/>
          <p:nvPr/>
        </p:nvSpPr>
        <p:spPr>
          <a:xfrm>
            <a:off x="10261439" y="2671515"/>
            <a:ext cx="7205812" cy="1485900"/>
          </a:xfrm>
          <a:prstGeom prst="rect">
            <a:avLst/>
          </a:prstGeom>
        </p:spPr>
        <p:txBody>
          <a:bodyPr lIns="0" tIns="0" rIns="0" bIns="0" rtlCol="0" anchor="t">
            <a:spAutoFit/>
          </a:bodyPr>
          <a:lstStyle/>
          <a:p>
            <a:pPr algn="l">
              <a:lnSpc>
                <a:spcPts val="3900"/>
              </a:lnSpc>
              <a:spcBef>
                <a:spcPct val="0"/>
              </a:spcBef>
            </a:pPr>
            <a:r>
              <a:rPr lang="en-US" sz="3000" dirty="0">
                <a:solidFill>
                  <a:srgbClr val="FFFFFF"/>
                </a:solidFill>
                <a:latin typeface="TT Commons Pro"/>
              </a:rPr>
              <a:t>We have established a good understanding of the kind of changes that would be good for me.</a:t>
            </a:r>
          </a:p>
        </p:txBody>
      </p:sp>
      <p:sp>
        <p:nvSpPr>
          <p:cNvPr id="12" name="TextBox 12"/>
          <p:cNvSpPr txBox="1"/>
          <p:nvPr/>
        </p:nvSpPr>
        <p:spPr>
          <a:xfrm>
            <a:off x="10261439" y="4755801"/>
            <a:ext cx="6671948" cy="495300"/>
          </a:xfrm>
          <a:prstGeom prst="rect">
            <a:avLst/>
          </a:prstGeom>
        </p:spPr>
        <p:txBody>
          <a:bodyPr lIns="0" tIns="0" rIns="0" bIns="0" rtlCol="0" anchor="t">
            <a:spAutoFit/>
          </a:bodyPr>
          <a:lstStyle/>
          <a:p>
            <a:pPr algn="ctr">
              <a:lnSpc>
                <a:spcPts val="3900"/>
              </a:lnSpc>
              <a:spcBef>
                <a:spcPct val="0"/>
              </a:spcBef>
            </a:pPr>
            <a:r>
              <a:rPr lang="en-US" sz="3000" dirty="0">
                <a:solidFill>
                  <a:srgbClr val="FFFFFF"/>
                </a:solidFill>
                <a:latin typeface="TT Commons Pro"/>
              </a:rPr>
              <a:t>I feel that my therapist appreciates me.</a:t>
            </a:r>
          </a:p>
        </p:txBody>
      </p:sp>
      <p:sp>
        <p:nvSpPr>
          <p:cNvPr id="13" name="Freeform 13"/>
          <p:cNvSpPr/>
          <p:nvPr/>
        </p:nvSpPr>
        <p:spPr>
          <a:xfrm>
            <a:off x="9375330" y="6496146"/>
            <a:ext cx="714678" cy="714678"/>
          </a:xfrm>
          <a:custGeom>
            <a:avLst/>
            <a:gdLst/>
            <a:ahLst/>
            <a:cxnLst/>
            <a:rect l="l" t="t" r="r" b="b"/>
            <a:pathLst>
              <a:path w="714678" h="714678">
                <a:moveTo>
                  <a:pt x="0" y="0"/>
                </a:moveTo>
                <a:lnTo>
                  <a:pt x="714678" y="0"/>
                </a:lnTo>
                <a:lnTo>
                  <a:pt x="714678" y="714679"/>
                </a:lnTo>
                <a:lnTo>
                  <a:pt x="0" y="7146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14" name="Freeform 14"/>
          <p:cNvSpPr/>
          <p:nvPr/>
        </p:nvSpPr>
        <p:spPr>
          <a:xfrm>
            <a:off x="9397343" y="8088585"/>
            <a:ext cx="714678" cy="714678"/>
          </a:xfrm>
          <a:custGeom>
            <a:avLst/>
            <a:gdLst/>
            <a:ahLst/>
            <a:cxnLst/>
            <a:rect l="l" t="t" r="r" b="b"/>
            <a:pathLst>
              <a:path w="714678" h="714678">
                <a:moveTo>
                  <a:pt x="0" y="0"/>
                </a:moveTo>
                <a:lnTo>
                  <a:pt x="714679" y="0"/>
                </a:lnTo>
                <a:lnTo>
                  <a:pt x="714679" y="714678"/>
                </a:lnTo>
                <a:lnTo>
                  <a:pt x="0" y="714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15" name="Freeform 15"/>
          <p:cNvSpPr/>
          <p:nvPr/>
        </p:nvSpPr>
        <p:spPr>
          <a:xfrm>
            <a:off x="9375330" y="3076175"/>
            <a:ext cx="714678" cy="714678"/>
          </a:xfrm>
          <a:custGeom>
            <a:avLst/>
            <a:gdLst/>
            <a:ahLst/>
            <a:cxnLst/>
            <a:rect l="l" t="t" r="r" b="b"/>
            <a:pathLst>
              <a:path w="714678" h="714678">
                <a:moveTo>
                  <a:pt x="0" y="0"/>
                </a:moveTo>
                <a:lnTo>
                  <a:pt x="714678" y="0"/>
                </a:lnTo>
                <a:lnTo>
                  <a:pt x="714678" y="714679"/>
                </a:lnTo>
                <a:lnTo>
                  <a:pt x="0" y="7146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16" name="Freeform 16"/>
          <p:cNvSpPr/>
          <p:nvPr/>
        </p:nvSpPr>
        <p:spPr>
          <a:xfrm>
            <a:off x="9375330" y="1473711"/>
            <a:ext cx="714678" cy="714678"/>
          </a:xfrm>
          <a:custGeom>
            <a:avLst/>
            <a:gdLst/>
            <a:ahLst/>
            <a:cxnLst/>
            <a:rect l="l" t="t" r="r" b="b"/>
            <a:pathLst>
              <a:path w="714678" h="714678">
                <a:moveTo>
                  <a:pt x="0" y="0"/>
                </a:moveTo>
                <a:lnTo>
                  <a:pt x="714678" y="0"/>
                </a:lnTo>
                <a:lnTo>
                  <a:pt x="714678" y="714678"/>
                </a:lnTo>
                <a:lnTo>
                  <a:pt x="0" y="714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17" name="TextBox 4">
            <a:extLst>
              <a:ext uri="{FF2B5EF4-FFF2-40B4-BE49-F238E27FC236}">
                <a16:creationId xmlns:a16="http://schemas.microsoft.com/office/drawing/2014/main" id="{BD06AB19-B6C7-E5A2-2D7B-BF7A9F431BAF}"/>
              </a:ext>
            </a:extLst>
          </p:cNvPr>
          <p:cNvSpPr txBox="1"/>
          <p:nvPr/>
        </p:nvSpPr>
        <p:spPr>
          <a:xfrm>
            <a:off x="1028700" y="4937369"/>
            <a:ext cx="7511228" cy="5109091"/>
          </a:xfrm>
          <a:prstGeom prst="rect">
            <a:avLst/>
          </a:prstGeom>
        </p:spPr>
        <p:txBody>
          <a:bodyPr wrap="square" lIns="0" tIns="0" rIns="0" bIns="0" rtlCol="0" anchor="t">
            <a:spAutoFit/>
          </a:bodyPr>
          <a:lstStyle/>
          <a:p>
            <a:r>
              <a:rPr lang="en-US" sz="4000" dirty="0">
                <a:solidFill>
                  <a:srgbClr val="FFFFFF"/>
                </a:solidFill>
                <a:latin typeface="Kollektif"/>
              </a:rPr>
              <a:t>1 = Strongly Disagree</a:t>
            </a:r>
            <a:br>
              <a:rPr lang="en-US" sz="4000" dirty="0">
                <a:solidFill>
                  <a:srgbClr val="FFFFFF"/>
                </a:solidFill>
                <a:latin typeface="Kollektif"/>
              </a:rPr>
            </a:br>
            <a:r>
              <a:rPr lang="en-US" sz="4000" dirty="0">
                <a:solidFill>
                  <a:srgbClr val="FFFFFF"/>
                </a:solidFill>
                <a:latin typeface="Kollektif"/>
              </a:rPr>
              <a:t>2 = Disagree</a:t>
            </a:r>
            <a:br>
              <a:rPr lang="en-US" sz="4000" dirty="0">
                <a:solidFill>
                  <a:srgbClr val="FFFFFF"/>
                </a:solidFill>
                <a:latin typeface="Kollektif"/>
              </a:rPr>
            </a:br>
            <a:r>
              <a:rPr lang="en-US" sz="4000" dirty="0">
                <a:solidFill>
                  <a:srgbClr val="FFFFFF"/>
                </a:solidFill>
                <a:latin typeface="Kollektif"/>
              </a:rPr>
              <a:t>3 = Neutral</a:t>
            </a:r>
            <a:br>
              <a:rPr lang="en-US" sz="4000" dirty="0">
                <a:solidFill>
                  <a:srgbClr val="FFFFFF"/>
                </a:solidFill>
                <a:latin typeface="Kollektif"/>
              </a:rPr>
            </a:br>
            <a:r>
              <a:rPr lang="en-US" sz="4000" dirty="0">
                <a:solidFill>
                  <a:srgbClr val="FFFFFF"/>
                </a:solidFill>
                <a:latin typeface="Kollektif"/>
              </a:rPr>
              <a:t>4 = Agree</a:t>
            </a:r>
            <a:br>
              <a:rPr lang="en-US" sz="4000" dirty="0">
                <a:solidFill>
                  <a:srgbClr val="FFFFFF"/>
                </a:solidFill>
                <a:latin typeface="Kollektif"/>
              </a:rPr>
            </a:br>
            <a:r>
              <a:rPr lang="en-US" sz="4000" dirty="0">
                <a:solidFill>
                  <a:srgbClr val="FFFFFF"/>
                </a:solidFill>
                <a:latin typeface="Kollektif"/>
              </a:rPr>
              <a:t>5 = Strongly Agree</a:t>
            </a:r>
          </a:p>
          <a:p>
            <a:pPr algn="l"/>
            <a:br>
              <a:rPr lang="en-US" sz="6600" b="0" i="0" dirty="0">
                <a:solidFill>
                  <a:srgbClr val="444444"/>
                </a:solidFill>
                <a:effectLst/>
                <a:latin typeface="Source Sans Pro" panose="020B0503030403020204" pitchFamily="34" charset="0"/>
              </a:rPr>
            </a:br>
            <a:endParaRPr lang="en-US" sz="6600" b="0" i="0" dirty="0">
              <a:solidFill>
                <a:srgbClr val="444444"/>
              </a:solidFill>
              <a:effectLst/>
              <a:latin typeface="Source Sans Pro" panose="020B0503030403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TotalTime>
  <Words>800</Words>
  <Application>Microsoft Macintosh PowerPoint</Application>
  <PresentationFormat>Custom</PresentationFormat>
  <Paragraphs>124</Paragraphs>
  <Slides>20</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Kollektif</vt:lpstr>
      <vt:lpstr>TT Commons Pro</vt:lpstr>
      <vt:lpstr>Calibri</vt:lpstr>
      <vt:lpstr>Söhne</vt:lpstr>
      <vt:lpstr>Noto Sans T Chinese Bold</vt:lpstr>
      <vt:lpstr>TT Commons Pro Bold</vt:lpstr>
      <vt:lpstr>Arial</vt:lpstr>
      <vt:lpstr>Open Sans Bold</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proposal draft</dc:title>
  <cp:lastModifiedBy>Erin Chen</cp:lastModifiedBy>
  <cp:revision>2</cp:revision>
  <dcterms:created xsi:type="dcterms:W3CDTF">2006-08-16T00:00:00Z</dcterms:created>
  <dcterms:modified xsi:type="dcterms:W3CDTF">2024-05-07T16:55:45Z</dcterms:modified>
  <dc:identifier>DAGEZe6oFt0</dc:identifier>
</cp:coreProperties>
</file>